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19"/>
  </p:sldMasterIdLst>
  <p:notesMasterIdLst>
    <p:notesMasterId r:id="rId40"/>
  </p:notesMasterIdLst>
  <p:handoutMasterIdLst>
    <p:handoutMasterId r:id="rId41"/>
  </p:handoutMasterIdLst>
  <p:sldIdLst>
    <p:sldId id="283" r:id="rId20"/>
    <p:sldId id="291" r:id="rId21"/>
    <p:sldId id="292" r:id="rId22"/>
    <p:sldId id="293" r:id="rId23"/>
    <p:sldId id="290" r:id="rId24"/>
    <p:sldId id="294" r:id="rId25"/>
    <p:sldId id="295" r:id="rId26"/>
    <p:sldId id="298" r:id="rId27"/>
    <p:sldId id="299" r:id="rId28"/>
    <p:sldId id="297" r:id="rId29"/>
    <p:sldId id="303" r:id="rId30"/>
    <p:sldId id="308" r:id="rId31"/>
    <p:sldId id="300" r:id="rId32"/>
    <p:sldId id="301" r:id="rId33"/>
    <p:sldId id="302" r:id="rId34"/>
    <p:sldId id="307" r:id="rId35"/>
    <p:sldId id="304" r:id="rId36"/>
    <p:sldId id="306" r:id="rId37"/>
    <p:sldId id="305" r:id="rId38"/>
    <p:sldId id="257" r:id="rId3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291"/>
            <p14:sldId id="292"/>
            <p14:sldId id="293"/>
            <p14:sldId id="290"/>
            <p14:sldId id="294"/>
            <p14:sldId id="295"/>
            <p14:sldId id="298"/>
            <p14:sldId id="299"/>
            <p14:sldId id="297"/>
            <p14:sldId id="303"/>
            <p14:sldId id="308"/>
            <p14:sldId id="300"/>
            <p14:sldId id="301"/>
            <p14:sldId id="302"/>
            <p14:sldId id="307"/>
            <p14:sldId id="304"/>
            <p14:sldId id="306"/>
            <p14:sldId id="305"/>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 id="4" name="Christopher Harrison" initials="CH" lastIdx="1" clrIdx="4">
    <p:extLst>
      <p:ext uri="{19B8F6BF-5375-455C-9EA6-DF929625EA0E}">
        <p15:presenceInfo xmlns:p15="http://schemas.microsoft.com/office/powerpoint/2012/main" userId="S-1-5-21-2127521184-1604012920-1887927527-146173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3C00"/>
    <a:srgbClr val="002050"/>
    <a:srgbClr val="0072C6"/>
    <a:srgbClr val="EEEEEE"/>
    <a:srgbClr val="737373"/>
    <a:srgbClr val="333333"/>
    <a:srgbClr val="0078D7"/>
    <a:srgbClr val="3C3C3C"/>
    <a:srgbClr val="D83B0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2" autoAdjust="0"/>
    <p:restoredTop sz="95742" autoAdjust="0"/>
  </p:normalViewPr>
  <p:slideViewPr>
    <p:cSldViewPr>
      <p:cViewPr varScale="1">
        <p:scale>
          <a:sx n="88" d="100"/>
          <a:sy n="88" d="100"/>
        </p:scale>
        <p:origin x="87" y="429"/>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 Target="slides/slide7.xml"/><Relationship Id="rId39"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2.xml"/><Relationship Id="rId34" Type="http://schemas.openxmlformats.org/officeDocument/2006/relationships/slide" Target="slides/slide15.xml"/><Relationship Id="rId42" Type="http://schemas.openxmlformats.org/officeDocument/2006/relationships/commentAuthors" Target="commentAuthors.xml"/><Relationship Id="rId7" Type="http://schemas.openxmlformats.org/officeDocument/2006/relationships/customXml" Target="../customXml/item7.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slide" Target="slides/slide19.xml"/><Relationship Id="rId46"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slide" Target="slides/slide1.xml"/><Relationship Id="rId29" Type="http://schemas.openxmlformats.org/officeDocument/2006/relationships/slide" Target="slides/slide10.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slide" Target="slides/slide18.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slide" Target="slides/slide17.xml"/><Relationship Id="rId10" Type="http://schemas.openxmlformats.org/officeDocument/2006/relationships/customXml" Target="../customXml/item10.xml"/><Relationship Id="rId19" Type="http://schemas.openxmlformats.org/officeDocument/2006/relationships/slideMaster" Target="slideMasters/slideMaster1.xml"/><Relationship Id="rId31" Type="http://schemas.openxmlformats.org/officeDocument/2006/relationships/slide" Target="slides/slide12.xml"/><Relationship Id="rId44"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slide" Target="slides/slide16.xml"/><Relationship Id="rId43"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4" dt="2017-06-01T10:52:33.001" idx="1">
    <p:pos x="10" y="10"/>
    <p:text>Update this slide with the one from BillBa</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6/1/2017 8:29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JPG>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png>
</file>

<file path=ppt/media/image26.png>
</file>

<file path=ppt/media/image2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6/1/2017 8:29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31774">
              <a:defRPr/>
            </a:pPr>
            <a:endParaRPr lang="en-US" sz="1800" kern="0" dirty="0">
              <a:solidFill>
                <a:sysClr val="windowText" lastClr="000000"/>
              </a:solidFill>
            </a:endParaRPr>
          </a:p>
        </p:txBody>
      </p:sp>
      <p:sp>
        <p:nvSpPr>
          <p:cNvPr id="5" name="Footer Placeholder 4"/>
          <p:cNvSpPr>
            <a:spLocks noGrp="1"/>
          </p:cNvSpPr>
          <p:nvPr>
            <p:ph type="ftr" sz="quarter" idx="11"/>
          </p:nvPr>
        </p:nvSpPr>
        <p:spPr/>
        <p:txBody>
          <a:bodyPr/>
          <a:lstStyle/>
          <a:p>
            <a:pPr marL="0" defTabSz="931467"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74">
              <a:defRPr/>
            </a:pPr>
            <a:fld id="{90EC29EE-A8AD-4CE0-9C0B-116E0D4D7533}" type="datetime8">
              <a:rPr lang="en-US" sz="1800" kern="0">
                <a:solidFill>
                  <a:sysClr val="windowText" lastClr="000000"/>
                </a:solidFill>
              </a:rPr>
              <a:pPr defTabSz="931774">
                <a:defRPr/>
              </a:pPr>
              <a:t>6/1/2017 8:29 AM</a:t>
            </a:fld>
            <a:endParaRPr lang="en-US" sz="1800" kern="0" dirty="0">
              <a:solidFill>
                <a:sysClr val="windowText" lastClr="000000"/>
              </a:solidFill>
            </a:endParaRPr>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2</a:t>
            </a:fld>
            <a:endParaRPr lang="en-US" sz="1800" kern="0" dirty="0">
              <a:solidFill>
                <a:sysClr val="windowText" lastClr="000000"/>
              </a:solidFill>
            </a:endParaRPr>
          </a:p>
        </p:txBody>
      </p:sp>
    </p:spTree>
    <p:extLst>
      <p:ext uri="{BB962C8B-B14F-4D97-AF65-F5344CB8AC3E}">
        <p14:creationId xmlns:p14="http://schemas.microsoft.com/office/powerpoint/2010/main" val="1554744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47554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0019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5989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005146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8:34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88940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53873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31774">
              <a:defRPr/>
            </a:pPr>
            <a:endParaRPr lang="en-US" sz="1800" kern="0" dirty="0">
              <a:solidFill>
                <a:sysClr val="windowText" lastClr="000000"/>
              </a:solidFill>
            </a:endParaRPr>
          </a:p>
        </p:txBody>
      </p:sp>
      <p:sp>
        <p:nvSpPr>
          <p:cNvPr id="5" name="Footer Placeholder 4"/>
          <p:cNvSpPr>
            <a:spLocks noGrp="1"/>
          </p:cNvSpPr>
          <p:nvPr>
            <p:ph type="ftr" sz="quarter" idx="11"/>
          </p:nvPr>
        </p:nvSpPr>
        <p:spPr/>
        <p:txBody>
          <a:bodyPr/>
          <a:lstStyle/>
          <a:p>
            <a:pPr marL="0" defTabSz="931467"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74">
              <a:defRPr/>
            </a:pPr>
            <a:fld id="{90EC29EE-A8AD-4CE0-9C0B-116E0D4D7533}" type="datetime8">
              <a:rPr lang="en-US" sz="1800" kern="0">
                <a:solidFill>
                  <a:sysClr val="windowText" lastClr="000000"/>
                </a:solidFill>
              </a:rPr>
              <a:pPr defTabSz="931774">
                <a:defRPr/>
              </a:pPr>
              <a:t>6/1/2017 8:29 AM</a:t>
            </a:fld>
            <a:endParaRPr lang="en-US" sz="1800" kern="0" dirty="0">
              <a:solidFill>
                <a:sysClr val="windowText" lastClr="000000"/>
              </a:solidFill>
            </a:endParaRPr>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3</a:t>
            </a:fld>
            <a:endParaRPr lang="en-US" sz="1800" kern="0" dirty="0">
              <a:solidFill>
                <a:sysClr val="windowText" lastClr="000000"/>
              </a:solidFill>
            </a:endParaRPr>
          </a:p>
        </p:txBody>
      </p:sp>
    </p:spTree>
    <p:extLst>
      <p:ext uri="{BB962C8B-B14F-4D97-AF65-F5344CB8AC3E}">
        <p14:creationId xmlns:p14="http://schemas.microsoft.com/office/powerpoint/2010/main" val="155330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31774">
              <a:defRPr/>
            </a:pPr>
            <a:endParaRPr lang="en-US" sz="1800" kern="0" dirty="0">
              <a:solidFill>
                <a:sysClr val="windowText" lastClr="000000"/>
              </a:solidFill>
            </a:endParaRPr>
          </a:p>
        </p:txBody>
      </p:sp>
      <p:sp>
        <p:nvSpPr>
          <p:cNvPr id="5" name="Footer Placeholder 4"/>
          <p:cNvSpPr>
            <a:spLocks noGrp="1"/>
          </p:cNvSpPr>
          <p:nvPr>
            <p:ph type="ftr" sz="quarter" idx="11"/>
          </p:nvPr>
        </p:nvSpPr>
        <p:spPr/>
        <p:txBody>
          <a:bodyPr/>
          <a:lstStyle/>
          <a:p>
            <a:pPr marL="0" defTabSz="931467"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74">
              <a:defRPr/>
            </a:pPr>
            <a:fld id="{90EC29EE-A8AD-4CE0-9C0B-116E0D4D7533}" type="datetime8">
              <a:rPr lang="en-US" sz="1800" kern="0">
                <a:solidFill>
                  <a:sysClr val="windowText" lastClr="000000"/>
                </a:solidFill>
              </a:rPr>
              <a:pPr defTabSz="931774">
                <a:defRPr/>
              </a:pPr>
              <a:t>6/1/2017 8:29 AM</a:t>
            </a:fld>
            <a:endParaRPr lang="en-US" sz="1800" kern="0" dirty="0">
              <a:solidFill>
                <a:sysClr val="windowText" lastClr="000000"/>
              </a:solidFill>
            </a:endParaRPr>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4</a:t>
            </a:fld>
            <a:endParaRPr lang="en-US" sz="1800" kern="0" dirty="0">
              <a:solidFill>
                <a:sysClr val="windowText" lastClr="000000"/>
              </a:solidFill>
            </a:endParaRPr>
          </a:p>
        </p:txBody>
      </p:sp>
    </p:spTree>
    <p:extLst>
      <p:ext uri="{BB962C8B-B14F-4D97-AF65-F5344CB8AC3E}">
        <p14:creationId xmlns:p14="http://schemas.microsoft.com/office/powerpoint/2010/main" val="6780330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3663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6/1/2017 8:29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53758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6/1/2017 8:29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253384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79756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6/1/2017 8:31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955260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 One that connects to users at a slightly more personal level.</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6/1/2017 8:29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4931502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17.xml"/><Relationship Id="rId7" Type="http://schemas.openxmlformats.org/officeDocument/2006/relationships/image" Target="../media/image1.png"/><Relationship Id="rId2" Type="http://schemas.openxmlformats.org/officeDocument/2006/relationships/customXml" Target="../../customXml/item13.xml"/><Relationship Id="rId1" Type="http://schemas.openxmlformats.org/officeDocument/2006/relationships/customXml" Target="../../customXml/item5.xml"/><Relationship Id="rId6" Type="http://schemas.openxmlformats.org/officeDocument/2006/relationships/slideMaster" Target="../slideMasters/slideMaster1.xml"/><Relationship Id="rId5" Type="http://schemas.openxmlformats.org/officeDocument/2006/relationships/customXml" Target="../../customXml/item16.xml"/><Relationship Id="rId4" Type="http://schemas.openxmlformats.org/officeDocument/2006/relationships/customXml" Target="../../customXml/item1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6.xml"/><Relationship Id="rId7" Type="http://schemas.openxmlformats.org/officeDocument/2006/relationships/image" Target="../media/image1.png"/><Relationship Id="rId2" Type="http://schemas.openxmlformats.org/officeDocument/2006/relationships/customXml" Target="../../customXml/item10.xml"/><Relationship Id="rId1" Type="http://schemas.openxmlformats.org/officeDocument/2006/relationships/customXml" Target="../../customXml/item3.xml"/><Relationship Id="rId6" Type="http://schemas.openxmlformats.org/officeDocument/2006/relationships/slideMaster" Target="../slideMasters/slideMaster1.xml"/><Relationship Id="rId5" Type="http://schemas.openxmlformats.org/officeDocument/2006/relationships/customXml" Target="../../customXml/item12.xml"/><Relationship Id="rId4" Type="http://schemas.openxmlformats.org/officeDocument/2006/relationships/customXml" Target="../../customXml/item15.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4.xml"/><Relationship Id="rId7" Type="http://schemas.openxmlformats.org/officeDocument/2006/relationships/image" Target="../media/image2.png"/><Relationship Id="rId2" Type="http://schemas.openxmlformats.org/officeDocument/2006/relationships/customXml" Target="../../customXml/item1.xml"/><Relationship Id="rId1" Type="http://schemas.openxmlformats.org/officeDocument/2006/relationships/customXml" Target="../../customXml/item2.xml"/><Relationship Id="rId6" Type="http://schemas.openxmlformats.org/officeDocument/2006/relationships/slideMaster" Target="../slideMasters/slideMaster1.xml"/><Relationship Id="rId5" Type="http://schemas.openxmlformats.org/officeDocument/2006/relationships/customXml" Target="../../customXml/item18.xml"/><Relationship Id="rId4" Type="http://schemas.openxmlformats.org/officeDocument/2006/relationships/customXml" Target="../../customXml/item9.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05850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5140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65128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51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709109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9592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8.xml"/><Relationship Id="rId21" Type="http://schemas.openxmlformats.org/officeDocument/2006/relationships/slideLayout" Target="../slideLayouts/slideLayout21.xml"/><Relationship Id="rId34" Type="http://schemas.openxmlformats.org/officeDocument/2006/relationships/tags" Target="../tags/tag3.xml"/><Relationship Id="rId42" Type="http://schemas.openxmlformats.org/officeDocument/2006/relationships/tags" Target="../tags/tag11.xml"/><Relationship Id="rId47" Type="http://schemas.openxmlformats.org/officeDocument/2006/relationships/tags" Target="../tags/tag16.xml"/><Relationship Id="rId50" Type="http://schemas.openxmlformats.org/officeDocument/2006/relationships/tags" Target="../tags/tag19.xml"/><Relationship Id="rId55" Type="http://schemas.openxmlformats.org/officeDocument/2006/relationships/tags" Target="../tags/tag24.xml"/><Relationship Id="rId63" Type="http://schemas.openxmlformats.org/officeDocument/2006/relationships/tags" Target="../tags/tag32.xml"/><Relationship Id="rId68" Type="http://schemas.openxmlformats.org/officeDocument/2006/relationships/tags" Target="../tags/tag3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1.xml"/><Relationship Id="rId37" Type="http://schemas.openxmlformats.org/officeDocument/2006/relationships/tags" Target="../tags/tag6.xml"/><Relationship Id="rId40" Type="http://schemas.openxmlformats.org/officeDocument/2006/relationships/tags" Target="../tags/tag9.xml"/><Relationship Id="rId45" Type="http://schemas.openxmlformats.org/officeDocument/2006/relationships/tags" Target="../tags/tag14.xml"/><Relationship Id="rId53" Type="http://schemas.openxmlformats.org/officeDocument/2006/relationships/tags" Target="../tags/tag22.xml"/><Relationship Id="rId58" Type="http://schemas.openxmlformats.org/officeDocument/2006/relationships/tags" Target="../tags/tag27.xml"/><Relationship Id="rId66" Type="http://schemas.openxmlformats.org/officeDocument/2006/relationships/tags" Target="../tags/tag3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5.xml"/><Relationship Id="rId49" Type="http://schemas.openxmlformats.org/officeDocument/2006/relationships/tags" Target="../tags/tag18.xml"/><Relationship Id="rId57" Type="http://schemas.openxmlformats.org/officeDocument/2006/relationships/tags" Target="../tags/tag26.xml"/><Relationship Id="rId61" Type="http://schemas.openxmlformats.org/officeDocument/2006/relationships/tags" Target="../tags/tag30.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4" Type="http://schemas.openxmlformats.org/officeDocument/2006/relationships/tags" Target="../tags/tag13.xml"/><Relationship Id="rId52" Type="http://schemas.openxmlformats.org/officeDocument/2006/relationships/tags" Target="../tags/tag21.xml"/><Relationship Id="rId60" Type="http://schemas.openxmlformats.org/officeDocument/2006/relationships/tags" Target="../tags/tag29.xml"/><Relationship Id="rId65" Type="http://schemas.openxmlformats.org/officeDocument/2006/relationships/tags" Target="../tags/tag3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4.xml"/><Relationship Id="rId43" Type="http://schemas.openxmlformats.org/officeDocument/2006/relationships/tags" Target="../tags/tag12.xml"/><Relationship Id="rId48" Type="http://schemas.openxmlformats.org/officeDocument/2006/relationships/tags" Target="../tags/tag17.xml"/><Relationship Id="rId56" Type="http://schemas.openxmlformats.org/officeDocument/2006/relationships/tags" Target="../tags/tag25.xml"/><Relationship Id="rId64" Type="http://schemas.openxmlformats.org/officeDocument/2006/relationships/tags" Target="../tags/tag33.xml"/><Relationship Id="rId69" Type="http://schemas.openxmlformats.org/officeDocument/2006/relationships/tags" Target="../tags/tag38.xml"/><Relationship Id="rId8" Type="http://schemas.openxmlformats.org/officeDocument/2006/relationships/slideLayout" Target="../slideLayouts/slideLayout8.xml"/><Relationship Id="rId51" Type="http://schemas.openxmlformats.org/officeDocument/2006/relationships/tags" Target="../tags/tag20.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2.xml"/><Relationship Id="rId38" Type="http://schemas.openxmlformats.org/officeDocument/2006/relationships/tags" Target="../tags/tag7.xml"/><Relationship Id="rId46" Type="http://schemas.openxmlformats.org/officeDocument/2006/relationships/tags" Target="../tags/tag15.xml"/><Relationship Id="rId59" Type="http://schemas.openxmlformats.org/officeDocument/2006/relationships/tags" Target="../tags/tag28.xml"/><Relationship Id="rId67" Type="http://schemas.openxmlformats.org/officeDocument/2006/relationships/tags" Target="../tags/tag36.xml"/><Relationship Id="rId20" Type="http://schemas.openxmlformats.org/officeDocument/2006/relationships/slideLayout" Target="../slideLayouts/slideLayout20.xml"/><Relationship Id="rId41" Type="http://schemas.openxmlformats.org/officeDocument/2006/relationships/tags" Target="../tags/tag10.xml"/><Relationship Id="rId54" Type="http://schemas.openxmlformats.org/officeDocument/2006/relationships/tags" Target="../tags/tag23.xml"/><Relationship Id="rId62" Type="http://schemas.openxmlformats.org/officeDocument/2006/relationships/tags" Target="../tags/tag31.xml"/><Relationship Id="rId70" Type="http://schemas.openxmlformats.org/officeDocument/2006/relationships/tags" Target="../tags/tag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2"/>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3"/>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4"/>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5"/>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6"/>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7"/>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8"/>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9"/>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40"/>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41"/>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2"/>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3"/>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4"/>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5"/>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6"/>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7"/>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8"/>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9"/>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50"/>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51"/>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2"/>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3"/>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4"/>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5"/>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6"/>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7"/>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8"/>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9"/>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60"/>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61"/>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2"/>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3"/>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4"/>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5"/>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6"/>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7"/>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8"/>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9"/>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70"/>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 id="2147484213" r:id="rId28"/>
    <p:sldLayoutId id="2147484214" r:id="rId29"/>
    <p:sldLayoutId id="2147484215" r:id="rId30"/>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8" Type="http://schemas.openxmlformats.org/officeDocument/2006/relationships/image" Target="../media/image21.tiff"/><Relationship Id="rId3" Type="http://schemas.openxmlformats.org/officeDocument/2006/relationships/image" Target="../media/image16.tiff"/><Relationship Id="rId7" Type="http://schemas.openxmlformats.org/officeDocument/2006/relationships/image" Target="../media/image20.tif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9.tiff"/><Relationship Id="rId11" Type="http://schemas.openxmlformats.org/officeDocument/2006/relationships/image" Target="../media/image24.tiff"/><Relationship Id="rId5" Type="http://schemas.openxmlformats.org/officeDocument/2006/relationships/image" Target="../media/image18.tiff"/><Relationship Id="rId10" Type="http://schemas.openxmlformats.org/officeDocument/2006/relationships/image" Target="../media/image23.tiff"/><Relationship Id="rId4" Type="http://schemas.openxmlformats.org/officeDocument/2006/relationships/image" Target="../media/image17.tiff"/><Relationship Id="rId9" Type="http://schemas.openxmlformats.org/officeDocument/2006/relationships/image" Target="../media/image2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274638" y="2774679"/>
            <a:ext cx="8229599"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solidFill>
                  <a:schemeClr val="bg1"/>
                </a:solidFill>
              </a:rPr>
              <a:t>Speaker Name(s)</a:t>
            </a:r>
          </a:p>
        </p:txBody>
      </p:sp>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dirty="0">
                <a:solidFill>
                  <a:schemeClr val="bg1"/>
                </a:solidFill>
              </a:rPr>
              <a:t>Presentation title</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3176254"/>
          </a:xfrm>
        </p:spPr>
        <p:txBody>
          <a:bodyPr/>
          <a:lstStyle/>
          <a:p>
            <a:r>
              <a:rPr lang="en-US" dirty="0"/>
              <a:t>A bot is an app</a:t>
            </a:r>
            <a:br>
              <a:rPr lang="en-US" dirty="0"/>
            </a:br>
            <a:r>
              <a:rPr lang="en-US" dirty="0"/>
              <a:t>with a </a:t>
            </a:r>
            <a:r>
              <a:rPr lang="en-US"/>
              <a:t>little more </a:t>
            </a:r>
            <a:r>
              <a:rPr lang="en-US" dirty="0"/>
              <a:t>humanity</a:t>
            </a:r>
          </a:p>
        </p:txBody>
      </p:sp>
    </p:spTree>
    <p:extLst>
      <p:ext uri="{BB962C8B-B14F-4D97-AF65-F5344CB8AC3E}">
        <p14:creationId xmlns:p14="http://schemas.microsoft.com/office/powerpoint/2010/main" val="2773990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But... Do you really need a bot?</a:t>
            </a:r>
          </a:p>
        </p:txBody>
      </p:sp>
    </p:spTree>
    <p:extLst>
      <p:ext uri="{BB962C8B-B14F-4D97-AF65-F5344CB8AC3E}">
        <p14:creationId xmlns:p14="http://schemas.microsoft.com/office/powerpoint/2010/main" val="238427032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Bots don’t inherently solve all problems</a:t>
            </a:r>
          </a:p>
        </p:txBody>
      </p:sp>
      <p:sp>
        <p:nvSpPr>
          <p:cNvPr id="5" name="Text Placeholder 4"/>
          <p:cNvSpPr>
            <a:spLocks noGrp="1"/>
          </p:cNvSpPr>
          <p:nvPr>
            <p:ph type="body" sz="quarter" idx="10"/>
          </p:nvPr>
        </p:nvSpPr>
        <p:spPr>
          <a:xfrm>
            <a:off x="365760" y="1371600"/>
            <a:ext cx="11704320" cy="1501950"/>
          </a:xfrm>
        </p:spPr>
        <p:txBody>
          <a:bodyPr/>
          <a:lstStyle/>
          <a:p>
            <a:r>
              <a:rPr lang="en-US" dirty="0"/>
              <a:t>Address your core issues first</a:t>
            </a:r>
          </a:p>
          <a:p>
            <a:r>
              <a:rPr lang="en-US" dirty="0"/>
              <a:t>Determine if a different type of app might be appropriate</a:t>
            </a:r>
          </a:p>
          <a:p>
            <a:r>
              <a:rPr lang="en-US" dirty="0"/>
              <a:t>How will this be different from your existing website</a:t>
            </a:r>
          </a:p>
        </p:txBody>
      </p:sp>
    </p:spTree>
    <p:extLst>
      <p:ext uri="{BB962C8B-B14F-4D97-AF65-F5344CB8AC3E}">
        <p14:creationId xmlns:p14="http://schemas.microsoft.com/office/powerpoint/2010/main" val="207377615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1951037" y="1363662"/>
            <a:ext cx="8868055" cy="5073377"/>
          </a:xfrm>
          <a:prstGeom prst="rect">
            <a:avLst/>
          </a:prstGeom>
        </p:spPr>
      </p:pic>
    </p:spTree>
    <p:extLst>
      <p:ext uri="{BB962C8B-B14F-4D97-AF65-F5344CB8AC3E}">
        <p14:creationId xmlns:p14="http://schemas.microsoft.com/office/powerpoint/2010/main" val="25801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2255837" y="2582862"/>
            <a:ext cx="8137196" cy="1752627"/>
          </a:xfrm>
          <a:prstGeom prst="rect">
            <a:avLst/>
          </a:prstGeom>
        </p:spPr>
      </p:pic>
    </p:spTree>
    <p:extLst>
      <p:ext uri="{BB962C8B-B14F-4D97-AF65-F5344CB8AC3E}">
        <p14:creationId xmlns:p14="http://schemas.microsoft.com/office/powerpoint/2010/main" val="190210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2" name="Picture 1"/>
          <p:cNvPicPr>
            <a:picLocks noChangeAspect="1"/>
          </p:cNvPicPr>
          <p:nvPr/>
        </p:nvPicPr>
        <p:blipFill>
          <a:blip r:embed="rId3"/>
          <a:stretch>
            <a:fillRect/>
          </a:stretch>
        </p:blipFill>
        <p:spPr>
          <a:xfrm>
            <a:off x="2713037" y="1363662"/>
            <a:ext cx="7105882" cy="4922147"/>
          </a:xfrm>
          <a:prstGeom prst="rect">
            <a:avLst/>
          </a:prstGeom>
        </p:spPr>
      </p:pic>
    </p:spTree>
    <p:extLst>
      <p:ext uri="{BB962C8B-B14F-4D97-AF65-F5344CB8AC3E}">
        <p14:creationId xmlns:p14="http://schemas.microsoft.com/office/powerpoint/2010/main" val="46639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Where do bots work best?</a:t>
            </a:r>
          </a:p>
        </p:txBody>
      </p:sp>
    </p:spTree>
    <p:extLst>
      <p:ext uri="{BB962C8B-B14F-4D97-AF65-F5344CB8AC3E}">
        <p14:creationId xmlns:p14="http://schemas.microsoft.com/office/powerpoint/2010/main" val="122989686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sz="6000" dirty="0"/>
              <a:t>Pattern: Knowledge Base Bots</a:t>
            </a:r>
          </a:p>
        </p:txBody>
      </p:sp>
      <p:sp>
        <p:nvSpPr>
          <p:cNvPr id="6" name="Text Placeholder 5"/>
          <p:cNvSpPr>
            <a:spLocks noGrp="1"/>
          </p:cNvSpPr>
          <p:nvPr>
            <p:ph type="body" sz="quarter" idx="4294967295"/>
          </p:nvPr>
        </p:nvSpPr>
        <p:spPr>
          <a:xfrm>
            <a:off x="547688" y="1973263"/>
            <a:ext cx="11888787" cy="4321175"/>
          </a:xfrm>
        </p:spPr>
        <p:txBody>
          <a:bodyPr/>
          <a:lstStyle/>
          <a:p>
            <a:pPr marL="0" indent="0">
              <a:buNone/>
            </a:pPr>
            <a:r>
              <a:rPr lang="en-US" sz="3200" dirty="0"/>
              <a:t>Bots that can reason over a corpus of data to find and return a piece of information </a:t>
            </a:r>
          </a:p>
          <a:p>
            <a:pPr marL="0" indent="0">
              <a:buNone/>
            </a:pPr>
            <a:endParaRPr lang="en-US" sz="3200" dirty="0"/>
          </a:p>
          <a:p>
            <a:pPr marL="0" indent="0">
              <a:buNone/>
            </a:pPr>
            <a:r>
              <a:rPr lang="en-US" sz="3200" dirty="0"/>
              <a:t>Event bots, Help Desk bots, Contact bots, etc.</a:t>
            </a:r>
          </a:p>
        </p:txBody>
      </p:sp>
      <p:sp>
        <p:nvSpPr>
          <p:cNvPr id="4" name="Rectangle 3"/>
          <p:cNvSpPr/>
          <p:nvPr/>
        </p:nvSpPr>
        <p:spPr>
          <a:xfrm>
            <a:off x="10529777" y="6031402"/>
            <a:ext cx="1634102" cy="664797"/>
          </a:xfrm>
          <a:prstGeom prst="rect">
            <a:avLst/>
          </a:prstGeom>
        </p:spPr>
        <p:txBody>
          <a:bodyPr wrap="none" lIns="182880" tIns="146304" rIns="182880" bIns="146304">
            <a:spAutoFit/>
          </a:bodyPr>
          <a:lstStyle/>
          <a:p>
            <a:pPr marL="0" marR="0" lvl="0" indent="0" algn="r"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6494">
                      <a:srgbClr val="FFFFFF"/>
                    </a:gs>
                    <a:gs pos="18182">
                      <a:srgbClr val="FFFFFF"/>
                    </a:gs>
                  </a:gsLst>
                  <a:lin ang="5400000" scaled="1"/>
                </a:gradFill>
                <a:effectLst/>
                <a:uLnTx/>
                <a:uFillTx/>
                <a:latin typeface="Segoe UI Semilight"/>
                <a:ea typeface="+mn-ea"/>
                <a:cs typeface="+mn-cs"/>
              </a:rPr>
              <a:t>#MSBuild</a:t>
            </a:r>
          </a:p>
        </p:txBody>
      </p:sp>
    </p:spTree>
    <p:extLst>
      <p:ext uri="{BB962C8B-B14F-4D97-AF65-F5344CB8AC3E}">
        <p14:creationId xmlns:p14="http://schemas.microsoft.com/office/powerpoint/2010/main" val="134610450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Pattern: Backchannel</a:t>
            </a:r>
          </a:p>
        </p:txBody>
      </p:sp>
      <p:sp>
        <p:nvSpPr>
          <p:cNvPr id="6" name="Text Placeholder 5"/>
          <p:cNvSpPr>
            <a:spLocks noGrp="1"/>
          </p:cNvSpPr>
          <p:nvPr>
            <p:ph type="body" sz="quarter" idx="4294967295"/>
          </p:nvPr>
        </p:nvSpPr>
        <p:spPr>
          <a:xfrm>
            <a:off x="503236" y="2049463"/>
            <a:ext cx="11385551" cy="1681162"/>
          </a:xfrm>
        </p:spPr>
        <p:txBody>
          <a:bodyPr/>
          <a:lstStyle/>
          <a:p>
            <a:pPr marL="0" indent="0">
              <a:buNone/>
            </a:pPr>
            <a:r>
              <a:rPr lang="en-US" sz="3200" dirty="0"/>
              <a:t>Backchannel is the practice of using maintaining a real-time online conversation alongside the primary group activity or live spoken remarks</a:t>
            </a:r>
          </a:p>
        </p:txBody>
      </p:sp>
    </p:spTree>
    <p:extLst>
      <p:ext uri="{BB962C8B-B14F-4D97-AF65-F5344CB8AC3E}">
        <p14:creationId xmlns:p14="http://schemas.microsoft.com/office/powerpoint/2010/main" val="2140770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normAutofit/>
          </a:bodyPr>
          <a:lstStyle/>
          <a:p>
            <a:r>
              <a:rPr lang="en-US" dirty="0"/>
              <a:t>Pattern: </a:t>
            </a:r>
            <a:r>
              <a:rPr lang="pt-BR" dirty="0"/>
              <a:t>Handoff to Human</a:t>
            </a:r>
            <a:endParaRPr lang="en-US" dirty="0"/>
          </a:p>
        </p:txBody>
      </p:sp>
      <p:sp>
        <p:nvSpPr>
          <p:cNvPr id="4" name="Title 16"/>
          <p:cNvSpPr txBox="1">
            <a:spLocks/>
          </p:cNvSpPr>
          <p:nvPr/>
        </p:nvSpPr>
        <p:spPr>
          <a:xfrm>
            <a:off x="310437" y="1314212"/>
            <a:ext cx="6593599"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Every company deals with this:</a:t>
            </a:r>
            <a:endParaRPr kumimoji="0" lang="en-US" sz="2800" b="0" i="0" u="none" strike="noStrike" kern="1200" cap="none" spc="-102" normalizeH="0" baseline="0" noProof="0" dirty="0">
              <a:ln w="3175">
                <a:noFill/>
              </a:ln>
              <a:solidFill>
                <a:srgbClr val="505050"/>
              </a:solidFill>
              <a:effectLst/>
              <a:uLnTx/>
              <a:uFillTx/>
              <a:latin typeface="Segoe UI Light"/>
              <a:ea typeface="+mn-ea"/>
              <a:cs typeface="Segoe UI" pitchFamily="34" charset="0"/>
            </a:endParaRPr>
          </a:p>
        </p:txBody>
      </p:sp>
      <p:sp>
        <p:nvSpPr>
          <p:cNvPr id="2" name="Rectangle 1"/>
          <p:cNvSpPr/>
          <p:nvPr/>
        </p:nvSpPr>
        <p:spPr bwMode="auto">
          <a:xfrm>
            <a:off x="808037" y="2697162"/>
            <a:ext cx="1733266" cy="990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Customer call</a:t>
            </a:r>
          </a:p>
        </p:txBody>
      </p:sp>
      <p:sp>
        <p:nvSpPr>
          <p:cNvPr id="6" name="Rectangle 5"/>
          <p:cNvSpPr/>
          <p:nvPr/>
        </p:nvSpPr>
        <p:spPr bwMode="auto">
          <a:xfrm>
            <a:off x="3932237" y="2445317"/>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First triage/data collection</a:t>
            </a:r>
          </a:p>
        </p:txBody>
      </p:sp>
      <p:sp>
        <p:nvSpPr>
          <p:cNvPr id="7" name="Rectangle 6"/>
          <p:cNvSpPr/>
          <p:nvPr/>
        </p:nvSpPr>
        <p:spPr bwMode="auto">
          <a:xfrm>
            <a:off x="7742237" y="245721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Simple and repetitive solutions</a:t>
            </a:r>
          </a:p>
        </p:txBody>
      </p:sp>
      <p:sp>
        <p:nvSpPr>
          <p:cNvPr id="8" name="Rectangle 7"/>
          <p:cNvSpPr/>
          <p:nvPr/>
        </p:nvSpPr>
        <p:spPr bwMode="auto">
          <a:xfrm>
            <a:off x="7742237" y="471646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Complex cases and escalation</a:t>
            </a:r>
          </a:p>
        </p:txBody>
      </p:sp>
      <p:cxnSp>
        <p:nvCxnSpPr>
          <p:cNvPr id="9" name="Straight Arrow Connector 8"/>
          <p:cNvCxnSpPr>
            <a:cxnSpLocks/>
          </p:cNvCxnSpPr>
          <p:nvPr/>
        </p:nvCxnSpPr>
        <p:spPr>
          <a:xfrm>
            <a:off x="2636837" y="3192462"/>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6427503" y="3156730"/>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a:off x="6427503" y="4183062"/>
            <a:ext cx="1040690" cy="60960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552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idx="4294967295"/>
          </p:nvPr>
        </p:nvSpPr>
        <p:spPr>
          <a:xfrm>
            <a:off x="0" y="295275"/>
            <a:ext cx="4208463" cy="917575"/>
          </a:xfrm>
        </p:spPr>
        <p:txBody>
          <a:bodyPr/>
          <a:lstStyle/>
          <a:p>
            <a:r>
              <a:rPr lang="en-US" sz="5400" dirty="0">
                <a:solidFill>
                  <a:schemeClr val="accent4"/>
                </a:solidFill>
              </a:rPr>
              <a:t>Command Line</a:t>
            </a:r>
          </a:p>
        </p:txBody>
      </p:sp>
      <p:sp>
        <p:nvSpPr>
          <p:cNvPr id="7" name="Text Placeholder 5"/>
          <p:cNvSpPr txBox="1">
            <a:spLocks/>
          </p:cNvSpPr>
          <p:nvPr/>
        </p:nvSpPr>
        <p:spPr>
          <a:xfrm>
            <a:off x="292884" y="2487122"/>
            <a:ext cx="3913695" cy="143423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Tell me what to do</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using a language you don’t know</a:t>
            </a:r>
          </a:p>
        </p:txBody>
      </p:sp>
      <p:sp>
        <p:nvSpPr>
          <p:cNvPr id="9" name="Text Placeholder 5"/>
          <p:cNvSpPr txBox="1">
            <a:spLocks/>
          </p:cNvSpPr>
          <p:nvPr/>
        </p:nvSpPr>
        <p:spPr>
          <a:xfrm>
            <a:off x="274638" y="4231338"/>
            <a:ext cx="4791471" cy="199439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Powerful</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Huge learning curve</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Unintuitive </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Not visually rich</a:t>
            </a:r>
          </a:p>
        </p:txBody>
      </p:sp>
      <p:grpSp>
        <p:nvGrpSpPr>
          <p:cNvPr id="2" name="Group 1"/>
          <p:cNvGrpSpPr/>
          <p:nvPr/>
        </p:nvGrpSpPr>
        <p:grpSpPr>
          <a:xfrm>
            <a:off x="4627068" y="261783"/>
            <a:ext cx="7809408" cy="6732741"/>
            <a:chOff x="4627068" y="261783"/>
            <a:chExt cx="7809408" cy="6732741"/>
          </a:xfrm>
        </p:grpSpPr>
        <p:pic>
          <p:nvPicPr>
            <p:cNvPr id="12" name="Picture 11" descr="Automatically generated description: monitor, screenshot, black, abstract"/>
            <p:cNvPicPr>
              <a:picLocks noChangeAspect="1"/>
            </p:cNvPicPr>
            <p:nvPr/>
          </p:nvPicPr>
          <p:blipFill rotWithShape="1">
            <a:blip r:embed="rId3"/>
            <a:srcRect r="20210"/>
            <a:stretch/>
          </p:blipFill>
          <p:spPr>
            <a:xfrm>
              <a:off x="4627068" y="261783"/>
              <a:ext cx="7809408" cy="6732741"/>
            </a:xfrm>
            <a:prstGeom prst="rect">
              <a:avLst/>
            </a:prstGeom>
            <a:ln/>
          </p:spPr>
          <p:style>
            <a:lnRef idx="2">
              <a:schemeClr val="accent3"/>
            </a:lnRef>
            <a:fillRef idx="1">
              <a:schemeClr val="lt1"/>
            </a:fillRef>
            <a:effectRef idx="0">
              <a:schemeClr val="accent3"/>
            </a:effectRef>
            <a:fontRef idx="minor">
              <a:schemeClr val="dk1"/>
            </a:fontRef>
          </p:style>
        </p:pic>
        <p:grpSp>
          <p:nvGrpSpPr>
            <p:cNvPr id="15" name="Group 14"/>
            <p:cNvGrpSpPr/>
            <p:nvPr/>
          </p:nvGrpSpPr>
          <p:grpSpPr>
            <a:xfrm>
              <a:off x="5303847" y="824680"/>
              <a:ext cx="7132627" cy="5598630"/>
              <a:chOff x="5384417" y="1913086"/>
              <a:chExt cx="5874380" cy="4686589"/>
            </a:xfrm>
          </p:grpSpPr>
          <p:sp>
            <p:nvSpPr>
              <p:cNvPr id="10" name="Rectangle 9"/>
              <p:cNvSpPr/>
              <p:nvPr/>
            </p:nvSpPr>
            <p:spPr bwMode="auto">
              <a:xfrm>
                <a:off x="5384417" y="1913086"/>
                <a:ext cx="5874380" cy="4686589"/>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5" name="TextBox 4"/>
              <p:cNvSpPr txBox="1"/>
              <p:nvPr/>
            </p:nvSpPr>
            <p:spPr>
              <a:xfrm>
                <a:off x="5610342" y="2231473"/>
                <a:ext cx="4176464" cy="864852"/>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0" cap="none" spc="0" normalizeH="0" baseline="0" noProof="0" dirty="0">
                    <a:ln>
                      <a:noFill/>
                    </a:ln>
                    <a:solidFill>
                      <a:srgbClr val="00B050"/>
                    </a:solidFill>
                    <a:effectLst/>
                    <a:uLnTx/>
                    <a:uFillTx/>
                    <a:latin typeface="Consolas" charset="0"/>
                    <a:ea typeface="Consolas" charset="0"/>
                    <a:cs typeface="Consolas" charset="0"/>
                  </a:rPr>
                  <a:t>C:\</a:t>
                </a:r>
              </a:p>
            </p:txBody>
          </p:sp>
        </p:grpSp>
      </p:grpSp>
    </p:spTree>
    <p:extLst>
      <p:ext uri="{BB962C8B-B14F-4D97-AF65-F5344CB8AC3E}">
        <p14:creationId xmlns:p14="http://schemas.microsoft.com/office/powerpoint/2010/main" val="588153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decel="10000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750" fill="hold"/>
                                        <p:tgtEl>
                                          <p:spTgt spid="7"/>
                                        </p:tgtEl>
                                        <p:attrNameLst>
                                          <p:attrName>ppt_x</p:attrName>
                                        </p:attrNameLst>
                                      </p:cBhvr>
                                      <p:tavLst>
                                        <p:tav tm="0">
                                          <p:val>
                                            <p:strVal val="#ppt_x"/>
                                          </p:val>
                                        </p:tav>
                                        <p:tav tm="100000">
                                          <p:val>
                                            <p:strVal val="#ppt_x"/>
                                          </p:val>
                                        </p:tav>
                                      </p:tavLst>
                                    </p:anim>
                                    <p:anim calcmode="lin" valueType="num">
                                      <p:cBhvr additive="base">
                                        <p:cTn id="14"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decel="10000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750" fill="hold"/>
                                        <p:tgtEl>
                                          <p:spTgt spid="9"/>
                                        </p:tgtEl>
                                        <p:attrNameLst>
                                          <p:attrName>ppt_x</p:attrName>
                                        </p:attrNameLst>
                                      </p:cBhvr>
                                      <p:tavLst>
                                        <p:tav tm="0">
                                          <p:val>
                                            <p:strVal val="#ppt_x"/>
                                          </p:val>
                                        </p:tav>
                                        <p:tav tm="100000">
                                          <p:val>
                                            <p:strVal val="#ppt_x"/>
                                          </p:val>
                                        </p:tav>
                                      </p:tavLst>
                                    </p:anim>
                                    <p:anim calcmode="lin" valueType="num">
                                      <p:cBhvr additive="base">
                                        <p:cTn id="20" dur="75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4627068" y="261783"/>
            <a:ext cx="7809408" cy="6732741"/>
            <a:chOff x="4627068" y="261783"/>
            <a:chExt cx="7809408" cy="6732741"/>
          </a:xfrm>
        </p:grpSpPr>
        <p:pic>
          <p:nvPicPr>
            <p:cNvPr id="13" name="Picture 12" descr="Automatically generated description: monitor, screenshot, black, abstract"/>
            <p:cNvPicPr>
              <a:picLocks noChangeAspect="1"/>
            </p:cNvPicPr>
            <p:nvPr/>
          </p:nvPicPr>
          <p:blipFill rotWithShape="1">
            <a:blip r:embed="rId3"/>
            <a:srcRect r="20210"/>
            <a:stretch/>
          </p:blipFill>
          <p:spPr>
            <a:xfrm>
              <a:off x="4627068" y="261783"/>
              <a:ext cx="7809408" cy="6732741"/>
            </a:xfrm>
            <a:prstGeom prst="rect">
              <a:avLst/>
            </a:prstGeom>
          </p:spPr>
        </p:pic>
        <p:sp>
          <p:nvSpPr>
            <p:cNvPr id="19" name="Rectangle 18"/>
            <p:cNvSpPr/>
            <p:nvPr/>
          </p:nvSpPr>
          <p:spPr bwMode="auto">
            <a:xfrm>
              <a:off x="5303847" y="824680"/>
              <a:ext cx="7132627" cy="5598630"/>
            </a:xfrm>
            <a:prstGeom prst="rect">
              <a:avLst/>
            </a:prstGeom>
            <a:solidFill>
              <a:srgbClr val="21212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a:ea typeface="+mn-ea"/>
                <a:cs typeface="+mn-cs"/>
              </a:endParaRPr>
            </a:p>
          </p:txBody>
        </p:sp>
      </p:grpSp>
      <p:grpSp>
        <p:nvGrpSpPr>
          <p:cNvPr id="6" name="Group 5"/>
          <p:cNvGrpSpPr/>
          <p:nvPr/>
        </p:nvGrpSpPr>
        <p:grpSpPr>
          <a:xfrm>
            <a:off x="5343649" y="824679"/>
            <a:ext cx="7092825" cy="3788884"/>
            <a:chOff x="5343649" y="824679"/>
            <a:chExt cx="7092825" cy="3788884"/>
          </a:xfrm>
        </p:grpSpPr>
        <p:pic>
          <p:nvPicPr>
            <p:cNvPr id="14" name="Picture 13"/>
            <p:cNvPicPr>
              <a:picLocks noChangeAspect="1"/>
            </p:cNvPicPr>
            <p:nvPr/>
          </p:nvPicPr>
          <p:blipFill>
            <a:blip r:embed="rId4"/>
            <a:stretch>
              <a:fillRect/>
            </a:stretch>
          </p:blipFill>
          <p:spPr>
            <a:xfrm>
              <a:off x="5343649" y="824680"/>
              <a:ext cx="5880453" cy="3788883"/>
            </a:xfrm>
            <a:prstGeom prst="rect">
              <a:avLst/>
            </a:prstGeom>
          </p:spPr>
        </p:pic>
        <p:grpSp>
          <p:nvGrpSpPr>
            <p:cNvPr id="5" name="Group 4"/>
            <p:cNvGrpSpPr/>
            <p:nvPr/>
          </p:nvGrpSpPr>
          <p:grpSpPr>
            <a:xfrm>
              <a:off x="10961095" y="824679"/>
              <a:ext cx="1475379" cy="418808"/>
              <a:chOff x="10881627" y="824679"/>
              <a:chExt cx="1554848" cy="418808"/>
            </a:xfrm>
          </p:grpSpPr>
          <p:sp>
            <p:nvSpPr>
              <p:cNvPr id="2" name="Rectangle 1"/>
              <p:cNvSpPr/>
              <p:nvPr/>
            </p:nvSpPr>
            <p:spPr bwMode="auto">
              <a:xfrm>
                <a:off x="11155943" y="824679"/>
                <a:ext cx="1280531" cy="203729"/>
              </a:xfrm>
              <a:prstGeom prst="rect">
                <a:avLst/>
              </a:prstGeom>
              <a:solidFill>
                <a:srgbClr val="F9F9F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p:cNvSpPr/>
              <p:nvPr/>
            </p:nvSpPr>
            <p:spPr bwMode="auto">
              <a:xfrm>
                <a:off x="11155941" y="1026885"/>
                <a:ext cx="1280531" cy="216602"/>
              </a:xfrm>
              <a:prstGeom prst="rect">
                <a:avLst/>
              </a:prstGeom>
              <a:solidFill>
                <a:srgbClr val="ACABA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4" name="Straight Connector 3"/>
              <p:cNvCxnSpPr>
                <a:cxnSpLocks/>
              </p:cNvCxnSpPr>
              <p:nvPr/>
            </p:nvCxnSpPr>
            <p:spPr>
              <a:xfrm flipH="1">
                <a:off x="10881627" y="1021031"/>
                <a:ext cx="1554848" cy="10426"/>
              </a:xfrm>
              <a:prstGeom prst="line">
                <a:avLst/>
              </a:prstGeom>
              <a:ln w="12700">
                <a:solidFill>
                  <a:srgbClr val="5151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cxnSpLocks/>
              </p:cNvCxnSpPr>
              <p:nvPr/>
            </p:nvCxnSpPr>
            <p:spPr>
              <a:xfrm flipH="1">
                <a:off x="10881627" y="1033661"/>
                <a:ext cx="1554848" cy="10426"/>
              </a:xfrm>
              <a:prstGeom prst="line">
                <a:avLst/>
              </a:prstGeom>
              <a:ln w="6350">
                <a:solidFill>
                  <a:srgbClr val="DFDDDE"/>
                </a:solidFill>
                <a:headEnd type="none"/>
                <a:tailEnd type="none"/>
              </a:ln>
            </p:spPr>
            <p:style>
              <a:lnRef idx="1">
                <a:schemeClr val="accent1"/>
              </a:lnRef>
              <a:fillRef idx="0">
                <a:schemeClr val="accent1"/>
              </a:fillRef>
              <a:effectRef idx="0">
                <a:schemeClr val="accent1"/>
              </a:effectRef>
              <a:fontRef idx="minor">
                <a:schemeClr val="tx1"/>
              </a:fontRef>
            </p:style>
          </p:cxnSp>
        </p:grpSp>
      </p:grpSp>
      <p:pic>
        <p:nvPicPr>
          <p:cNvPr id="16" name="Picture 15"/>
          <p:cNvPicPr>
            <a:picLocks noChangeAspect="1"/>
          </p:cNvPicPr>
          <p:nvPr/>
        </p:nvPicPr>
        <p:blipFill>
          <a:blip r:embed="rId5"/>
          <a:stretch>
            <a:fillRect/>
          </a:stretch>
        </p:blipFill>
        <p:spPr>
          <a:xfrm>
            <a:off x="5336503" y="824680"/>
            <a:ext cx="5900499" cy="3788883"/>
          </a:xfrm>
          <a:prstGeom prst="rect">
            <a:avLst/>
          </a:prstGeom>
        </p:spPr>
      </p:pic>
      <p:pic>
        <p:nvPicPr>
          <p:cNvPr id="18" name="Picture 17"/>
          <p:cNvPicPr>
            <a:picLocks noChangeAspect="1"/>
          </p:cNvPicPr>
          <p:nvPr/>
        </p:nvPicPr>
        <p:blipFill rotWithShape="1">
          <a:blip r:embed="rId6"/>
          <a:srcRect l="-346" t="9" r="-346" b="9"/>
          <a:stretch/>
        </p:blipFill>
        <p:spPr>
          <a:xfrm>
            <a:off x="5309014" y="837553"/>
            <a:ext cx="5922232" cy="3776010"/>
          </a:xfrm>
          <a:prstGeom prst="rect">
            <a:avLst/>
          </a:prstGeom>
        </p:spPr>
      </p:pic>
      <p:sp>
        <p:nvSpPr>
          <p:cNvPr id="17" name="Title 16"/>
          <p:cNvSpPr>
            <a:spLocks noGrp="1"/>
          </p:cNvSpPr>
          <p:nvPr>
            <p:ph type="title" idx="4294967295"/>
          </p:nvPr>
        </p:nvSpPr>
        <p:spPr>
          <a:xfrm>
            <a:off x="0" y="303213"/>
            <a:ext cx="4573588" cy="917575"/>
          </a:xfrm>
        </p:spPr>
        <p:txBody>
          <a:bodyPr/>
          <a:lstStyle/>
          <a:p>
            <a:r>
              <a:rPr lang="en-US" sz="5400" dirty="0">
                <a:solidFill>
                  <a:schemeClr val="accent4"/>
                </a:solidFill>
              </a:rPr>
              <a:t>Graphical User Interfaces</a:t>
            </a:r>
          </a:p>
        </p:txBody>
      </p:sp>
      <p:sp>
        <p:nvSpPr>
          <p:cNvPr id="10" name="Text Placeholder 5"/>
          <p:cNvSpPr txBox="1">
            <a:spLocks/>
          </p:cNvSpPr>
          <p:nvPr/>
        </p:nvSpPr>
        <p:spPr>
          <a:xfrm>
            <a:off x="274638" y="2201862"/>
            <a:ext cx="4733518" cy="1348061"/>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Shows the user capabilities with windows, icons, menus and pointers</a:t>
            </a:r>
          </a:p>
        </p:txBody>
      </p:sp>
      <p:sp>
        <p:nvSpPr>
          <p:cNvPr id="11" name="Text Placeholder 5"/>
          <p:cNvSpPr txBox="1">
            <a:spLocks/>
          </p:cNvSpPr>
          <p:nvPr/>
        </p:nvSpPr>
        <p:spPr>
          <a:xfrm>
            <a:off x="274638" y="3853355"/>
            <a:ext cx="4791471" cy="1520416"/>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More intuitive</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Still have a learning curve</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30" normalizeH="0" baseline="0" noProof="0" dirty="0">
                <a:ln>
                  <a:noFill/>
                </a:ln>
                <a:solidFill>
                  <a:schemeClr val="accent4"/>
                </a:solidFill>
                <a:effectLst/>
                <a:uLnTx/>
                <a:uFillTx/>
                <a:latin typeface="Segoe UI Light"/>
                <a:ea typeface="+mn-ea"/>
                <a:cs typeface="+mn-cs"/>
              </a:rPr>
              <a:t>Menus have submenus</a:t>
            </a:r>
          </a:p>
        </p:txBody>
      </p:sp>
    </p:spTree>
    <p:extLst>
      <p:ext uri="{BB962C8B-B14F-4D97-AF65-F5344CB8AC3E}">
        <p14:creationId xmlns:p14="http://schemas.microsoft.com/office/powerpoint/2010/main" val="12312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1250"/>
                            </p:stCondLst>
                            <p:childTnLst>
                              <p:par>
                                <p:cTn id="14" presetID="10" presetClass="entr" presetSubtype="0" fill="hold"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par>
                          <p:cTn id="17" fill="hold">
                            <p:stCondLst>
                              <p:cond delay="1750"/>
                            </p:stCondLst>
                            <p:childTnLst>
                              <p:par>
                                <p:cTn id="18" presetID="10"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750" fill="hold"/>
                                        <p:tgtEl>
                                          <p:spTgt spid="10"/>
                                        </p:tgtEl>
                                        <p:attrNameLst>
                                          <p:attrName>ppt_x</p:attrName>
                                        </p:attrNameLst>
                                      </p:cBhvr>
                                      <p:tavLst>
                                        <p:tav tm="0">
                                          <p:val>
                                            <p:strVal val="#ppt_x"/>
                                          </p:val>
                                        </p:tav>
                                        <p:tav tm="100000">
                                          <p:val>
                                            <p:strVal val="#ppt_x"/>
                                          </p:val>
                                        </p:tav>
                                      </p:tavLst>
                                    </p:anim>
                                    <p:anim calcmode="lin" valueType="num">
                                      <p:cBhvr additive="base">
                                        <p:cTn id="26"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decel="10000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750" fill="hold"/>
                                        <p:tgtEl>
                                          <p:spTgt spid="11"/>
                                        </p:tgtEl>
                                        <p:attrNameLst>
                                          <p:attrName>ppt_x</p:attrName>
                                        </p:attrNameLst>
                                      </p:cBhvr>
                                      <p:tavLst>
                                        <p:tav tm="0">
                                          <p:val>
                                            <p:strVal val="#ppt_x"/>
                                          </p:val>
                                        </p:tav>
                                        <p:tav tm="100000">
                                          <p:val>
                                            <p:strVal val="#ppt_x"/>
                                          </p:val>
                                        </p:tav>
                                      </p:tavLst>
                                    </p:anim>
                                    <p:anim calcmode="lin" valueType="num">
                                      <p:cBhvr additive="base">
                                        <p:cTn id="3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p:cNvSpPr txBox="1">
            <a:spLocks/>
          </p:cNvSpPr>
          <p:nvPr/>
        </p:nvSpPr>
        <p:spPr>
          <a:xfrm>
            <a:off x="2834994" y="2174417"/>
            <a:ext cx="8712968" cy="406601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LET’S MAKE</a:t>
            </a:r>
          </a:p>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b="1" i="0" u="none" strike="noStrike" kern="1200" cap="none" spc="-102" normalizeH="0" baseline="0" noProof="0" dirty="0">
                <a:ln w="3175">
                  <a:noFill/>
                </a:ln>
                <a:gradFill>
                  <a:gsLst>
                    <a:gs pos="1250">
                      <a:prstClr val="white"/>
                    </a:gs>
                    <a:gs pos="100000">
                      <a:prstClr val="white"/>
                    </a:gs>
                  </a:gsLst>
                  <a:lin ang="5400000" scaled="0"/>
                </a:gradFill>
                <a:effectLst/>
                <a:uLnTx/>
                <a:uFillTx/>
                <a:latin typeface="+mn-lt"/>
                <a:ea typeface="+mn-ea"/>
                <a:cs typeface="Segoe UI" pitchFamily="34" charset="0"/>
              </a:rPr>
              <a:t>THE COMPUTER</a:t>
            </a: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 </a:t>
            </a:r>
            <a:b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b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FIGURE OUT YOU</a:t>
            </a:r>
          </a:p>
        </p:txBody>
      </p:sp>
      <p:sp>
        <p:nvSpPr>
          <p:cNvPr id="17" name="Title 16"/>
          <p:cNvSpPr>
            <a:spLocks noGrp="1"/>
          </p:cNvSpPr>
          <p:nvPr>
            <p:ph type="title" idx="4294967295"/>
          </p:nvPr>
        </p:nvSpPr>
        <p:spPr>
          <a:xfrm>
            <a:off x="2834994" y="1269356"/>
            <a:ext cx="8135938" cy="4065588"/>
          </a:xfrm>
        </p:spPr>
        <p:txBody>
          <a:bodyPr/>
          <a:lstStyle/>
          <a:p>
            <a:r>
              <a:rPr lang="en-US" sz="6600" dirty="0">
                <a:solidFill>
                  <a:schemeClr val="tx1"/>
                </a:solidFill>
              </a:rPr>
              <a:t>IT’S YOUR JOB TO FIGURE OUT </a:t>
            </a:r>
            <a:br>
              <a:rPr lang="en-US" sz="6600" dirty="0">
                <a:solidFill>
                  <a:schemeClr val="tx1"/>
                </a:solidFill>
              </a:rPr>
            </a:br>
            <a:r>
              <a:rPr lang="en-US" sz="6600" b="1" dirty="0">
                <a:solidFill>
                  <a:schemeClr val="tx1"/>
                </a:solidFill>
                <a:latin typeface="+mn-lt"/>
              </a:rPr>
              <a:t>THE COMPUTER</a:t>
            </a:r>
          </a:p>
        </p:txBody>
      </p:sp>
      <p:sp>
        <p:nvSpPr>
          <p:cNvPr id="3" name="Rectangle 2"/>
          <p:cNvSpPr/>
          <p:nvPr/>
        </p:nvSpPr>
        <p:spPr>
          <a:xfrm>
            <a:off x="2887947" y="3027478"/>
            <a:ext cx="7588835" cy="1107996"/>
          </a:xfrm>
          <a:prstGeom prst="rect">
            <a:avLst/>
          </a:prstGeom>
        </p:spPr>
        <p:txBody>
          <a:bodyPr wrap="square">
            <a:spAutoFit/>
          </a:bodyPr>
          <a:lstStyle/>
          <a:p>
            <a:r>
              <a:rPr lang="en-US" sz="6600" b="1" spc="-102" dirty="0">
                <a:ln w="3175">
                  <a:solidFill>
                    <a:schemeClr val="tx1"/>
                  </a:solidFill>
                </a:ln>
                <a:cs typeface="Segoe UI" pitchFamily="34" charset="0"/>
              </a:rPr>
              <a:t>THE COMPUTER</a:t>
            </a:r>
            <a:endParaRPr lang="en-US" dirty="0">
              <a:ln>
                <a:solidFill>
                  <a:schemeClr val="tx1"/>
                </a:solidFill>
              </a:ln>
            </a:endParaRPr>
          </a:p>
        </p:txBody>
      </p:sp>
    </p:spTree>
    <p:extLst>
      <p:ext uri="{BB962C8B-B14F-4D97-AF65-F5344CB8AC3E}">
        <p14:creationId xmlns:p14="http://schemas.microsoft.com/office/powerpoint/2010/main" val="10400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50"/>
                                  </p:iterate>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1601"/>
                            </p:stCondLst>
                            <p:childTnLst>
                              <p:par>
                                <p:cTn id="8" presetID="10" presetClass="entr" presetSubtype="0"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iterate type="lt">
                                    <p:tmAbs val="50"/>
                                  </p:iterate>
                                  <p:childTnLst>
                                    <p:set>
                                      <p:cBhvr>
                                        <p:cTn id="14" dur="1" fill="hold">
                                          <p:stCondLst>
                                            <p:cond delay="0"/>
                                          </p:stCondLst>
                                        </p:cTn>
                                        <p:tgtEl>
                                          <p:spTgt spid="17"/>
                                        </p:tgtEl>
                                        <p:attrNameLst>
                                          <p:attrName>style.visibility</p:attrName>
                                        </p:attrNameLst>
                                      </p:cBhvr>
                                      <p:to>
                                        <p:strVal val="hidden"/>
                                      </p:to>
                                    </p:set>
                                  </p:childTnLst>
                                </p:cTn>
                              </p:par>
                            </p:childTnLst>
                          </p:cTn>
                        </p:par>
                        <p:par>
                          <p:cTn id="15" fill="hold">
                            <p:stCondLst>
                              <p:cond delay="1601"/>
                            </p:stCondLst>
                            <p:childTnLst>
                              <p:par>
                                <p:cTn id="16" presetID="1" presetClass="entr" presetSubtype="0" fill="hold" grpId="0" nodeType="afterEffect">
                                  <p:stCondLst>
                                    <p:cond delay="0"/>
                                  </p:stCondLst>
                                  <p:iterate type="lt">
                                    <p:tmAbs val="50"/>
                                  </p:iterate>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7" grpId="0"/>
      <p:bldP spid="17" grpId="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6" name="Group 25"/>
          <p:cNvGrpSpPr/>
          <p:nvPr/>
        </p:nvGrpSpPr>
        <p:grpSpPr>
          <a:xfrm>
            <a:off x="-9526" y="2331084"/>
            <a:ext cx="12446001" cy="4732299"/>
            <a:chOff x="-9526" y="2331084"/>
            <a:chExt cx="12446001" cy="4732299"/>
          </a:xfrm>
        </p:grpSpPr>
        <p:pic>
          <p:nvPicPr>
            <p:cNvPr id="5" name="Picture 4"/>
            <p:cNvPicPr>
              <a:picLocks noChangeAspect="1"/>
            </p:cNvPicPr>
            <p:nvPr/>
          </p:nvPicPr>
          <p:blipFill rotWithShape="1">
            <a:blip r:embed="rId4"/>
            <a:srcRect t="2263" b="40656"/>
            <a:stretch/>
          </p:blipFill>
          <p:spPr>
            <a:xfrm>
              <a:off x="-9526" y="2331084"/>
              <a:ext cx="12435840" cy="4732299"/>
            </a:xfrm>
            <a:prstGeom prst="rect">
              <a:avLst/>
            </a:prstGeom>
          </p:spPr>
        </p:pic>
        <p:cxnSp>
          <p:nvCxnSpPr>
            <p:cNvPr id="50" name="Straight Connector 49"/>
            <p:cNvCxnSpPr/>
            <p:nvPr/>
          </p:nvCxnSpPr>
          <p:spPr>
            <a:xfrm>
              <a:off x="0" y="2331084"/>
              <a:ext cx="12436475" cy="0"/>
            </a:xfrm>
            <a:prstGeom prst="line">
              <a:avLst/>
            </a:prstGeom>
            <a:noFill/>
            <a:ln w="158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0881626" y="2725738"/>
              <a:ext cx="457195" cy="23812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4827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par>
                                <p:cTn id="15" presetID="2" presetClass="entr" presetSubtype="4" decel="10000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481933" y="2849190"/>
            <a:ext cx="5655567" cy="1181862"/>
          </a:xfrm>
        </p:spPr>
        <p:txBody>
          <a:bodyPr/>
          <a:lstStyle/>
          <a:p>
            <a:r>
              <a:rPr lang="en-US" dirty="0"/>
              <a:t>What is a bot?</a:t>
            </a:r>
          </a:p>
        </p:txBody>
      </p:sp>
    </p:spTree>
    <p:extLst>
      <p:ext uri="{BB962C8B-B14F-4D97-AF65-F5344CB8AC3E}">
        <p14:creationId xmlns:p14="http://schemas.microsoft.com/office/powerpoint/2010/main" val="125940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2179058"/>
          </a:xfrm>
        </p:spPr>
        <p:txBody>
          <a:bodyPr/>
          <a:lstStyle/>
          <a:p>
            <a:r>
              <a:rPr lang="en-US" dirty="0"/>
              <a:t>A bot is an app</a:t>
            </a:r>
            <a:br>
              <a:rPr lang="en-US" dirty="0"/>
            </a:br>
            <a:endParaRPr lang="en-US" dirty="0"/>
          </a:p>
        </p:txBody>
      </p:sp>
    </p:spTree>
    <p:extLst>
      <p:ext uri="{BB962C8B-B14F-4D97-AF65-F5344CB8AC3E}">
        <p14:creationId xmlns:p14="http://schemas.microsoft.com/office/powerpoint/2010/main" val="112411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Similar design, different paradigm</a:t>
            </a:r>
          </a:p>
        </p:txBody>
      </p:sp>
      <p:grpSp>
        <p:nvGrpSpPr>
          <p:cNvPr id="3" name="Group 2"/>
          <p:cNvGrpSpPr/>
          <p:nvPr/>
        </p:nvGrpSpPr>
        <p:grpSpPr>
          <a:xfrm>
            <a:off x="274637" y="1432292"/>
            <a:ext cx="5601457" cy="4808170"/>
            <a:chOff x="274637" y="1432292"/>
            <a:chExt cx="5601457" cy="4808170"/>
          </a:xfrm>
        </p:grpSpPr>
        <p:sp>
          <p:nvSpPr>
            <p:cNvPr id="7" name="Rectangle: Rounded Corners 6"/>
            <p:cNvSpPr/>
            <p:nvPr/>
          </p:nvSpPr>
          <p:spPr>
            <a:xfrm>
              <a:off x="2746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Traditional Application</a:t>
              </a:r>
            </a:p>
          </p:txBody>
        </p:sp>
        <p:sp>
          <p:nvSpPr>
            <p:cNvPr id="8" name="Rectangle 7"/>
            <p:cNvSpPr/>
            <p:nvPr/>
          </p:nvSpPr>
          <p:spPr>
            <a:xfrm>
              <a:off x="1302439" y="2393497"/>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Main Screen</a:t>
              </a:r>
            </a:p>
          </p:txBody>
        </p:sp>
        <p:sp>
          <p:nvSpPr>
            <p:cNvPr id="9" name="Rectangle 8"/>
            <p:cNvSpPr/>
            <p:nvPr/>
          </p:nvSpPr>
          <p:spPr>
            <a:xfrm>
              <a:off x="1302439" y="4304300"/>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Screen</a:t>
              </a:r>
            </a:p>
          </p:txBody>
        </p:sp>
        <p:sp>
          <p:nvSpPr>
            <p:cNvPr id="10" name="Rectangle 9"/>
            <p:cNvSpPr/>
            <p:nvPr/>
          </p:nvSpPr>
          <p:spPr>
            <a:xfrm>
              <a:off x="3573578" y="4304300"/>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Screen</a:t>
              </a:r>
            </a:p>
          </p:txBody>
        </p:sp>
        <p:cxnSp>
          <p:nvCxnSpPr>
            <p:cNvPr id="11" name="Straight Arrow Connector 10"/>
            <p:cNvCxnSpPr>
              <a:stCxn id="8" idx="2"/>
              <a:endCxn id="9" idx="0"/>
            </p:cNvCxnSpPr>
            <p:nvPr/>
          </p:nvCxnSpPr>
          <p:spPr>
            <a:xfrm>
              <a:off x="2004892"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cxnSpLocks/>
              <a:stCxn id="9" idx="3"/>
              <a:endCxn id="10" idx="1"/>
            </p:cNvCxnSpPr>
            <p:nvPr/>
          </p:nvCxnSpPr>
          <p:spPr>
            <a:xfrm>
              <a:off x="2707345"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grpSp>
        <p:nvGrpSpPr>
          <p:cNvPr id="2" name="Group 1"/>
          <p:cNvGrpSpPr/>
          <p:nvPr/>
        </p:nvGrpSpPr>
        <p:grpSpPr>
          <a:xfrm>
            <a:off x="6446837" y="1432292"/>
            <a:ext cx="5601457" cy="4808170"/>
            <a:chOff x="6446837" y="1432292"/>
            <a:chExt cx="5601457" cy="4808170"/>
          </a:xfrm>
        </p:grpSpPr>
        <p:sp>
          <p:nvSpPr>
            <p:cNvPr id="13" name="Rectangle: Rounded Corners 12"/>
            <p:cNvSpPr/>
            <p:nvPr/>
          </p:nvSpPr>
          <p:spPr>
            <a:xfrm>
              <a:off x="64468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Bot</a:t>
              </a:r>
            </a:p>
          </p:txBody>
        </p:sp>
        <p:sp>
          <p:nvSpPr>
            <p:cNvPr id="14" name="Rectangle 13"/>
            <p:cNvSpPr/>
            <p:nvPr/>
          </p:nvSpPr>
          <p:spPr>
            <a:xfrm>
              <a:off x="7525563" y="2393497"/>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Root Dialog</a:t>
              </a:r>
            </a:p>
          </p:txBody>
        </p:sp>
        <p:sp>
          <p:nvSpPr>
            <p:cNvPr id="15" name="Rectangle 14"/>
            <p:cNvSpPr/>
            <p:nvPr/>
          </p:nvSpPr>
          <p:spPr>
            <a:xfrm>
              <a:off x="7525563" y="4304300"/>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Dialog</a:t>
              </a:r>
            </a:p>
          </p:txBody>
        </p:sp>
        <p:sp>
          <p:nvSpPr>
            <p:cNvPr id="16" name="Rectangle 15"/>
            <p:cNvSpPr/>
            <p:nvPr/>
          </p:nvSpPr>
          <p:spPr>
            <a:xfrm>
              <a:off x="9796702" y="4304300"/>
              <a:ext cx="1404906" cy="974957"/>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Dialog</a:t>
              </a:r>
            </a:p>
          </p:txBody>
        </p:sp>
        <p:cxnSp>
          <p:nvCxnSpPr>
            <p:cNvPr id="18" name="Straight Arrow Connector 17"/>
            <p:cNvCxnSpPr>
              <a:stCxn id="14" idx="2"/>
              <a:endCxn id="15" idx="0"/>
            </p:cNvCxnSpPr>
            <p:nvPr/>
          </p:nvCxnSpPr>
          <p:spPr>
            <a:xfrm>
              <a:off x="8228016"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cxnSpLocks/>
              <a:stCxn id="15" idx="3"/>
              <a:endCxn id="16" idx="1"/>
            </p:cNvCxnSpPr>
            <p:nvPr/>
          </p:nvCxnSpPr>
          <p:spPr>
            <a:xfrm>
              <a:off x="8930469"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38506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lowchart: Process 8"/>
          <p:cNvSpPr/>
          <p:nvPr/>
        </p:nvSpPr>
        <p:spPr bwMode="auto">
          <a:xfrm>
            <a:off x="413679" y="2487620"/>
            <a:ext cx="2582687" cy="230227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t"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Bot web service</a:t>
            </a:r>
          </a:p>
        </p:txBody>
      </p:sp>
      <p:sp>
        <p:nvSpPr>
          <p:cNvPr id="7" name="Flowchart: Process 8"/>
          <p:cNvSpPr/>
          <p:nvPr/>
        </p:nvSpPr>
        <p:spPr bwMode="auto">
          <a:xfrm>
            <a:off x="649048" y="2954157"/>
            <a:ext cx="2141771" cy="98455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Your bot code</a:t>
            </a:r>
          </a:p>
        </p:txBody>
      </p:sp>
      <p:grpSp>
        <p:nvGrpSpPr>
          <p:cNvPr id="4" name="Connector Service"/>
          <p:cNvGrpSpPr/>
          <p:nvPr/>
        </p:nvGrpSpPr>
        <p:grpSpPr>
          <a:xfrm>
            <a:off x="2758538" y="1829616"/>
            <a:ext cx="6156256" cy="1809144"/>
            <a:chOff x="2758538" y="1829616"/>
            <a:chExt cx="6156256" cy="1809144"/>
          </a:xfrm>
        </p:grpSpPr>
        <p:sp>
          <p:nvSpPr>
            <p:cNvPr id="21" name="TextBox 20"/>
            <p:cNvSpPr txBox="1"/>
            <p:nvPr/>
          </p:nvSpPr>
          <p:spPr>
            <a:xfrm>
              <a:off x="5205865" y="1829616"/>
              <a:ext cx="2681419" cy="400110"/>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Connector Service</a:t>
              </a:r>
            </a:p>
          </p:txBody>
        </p:sp>
        <p:grpSp>
          <p:nvGrpSpPr>
            <p:cNvPr id="2" name="Connector service"/>
            <p:cNvGrpSpPr/>
            <p:nvPr/>
          </p:nvGrpSpPr>
          <p:grpSpPr>
            <a:xfrm>
              <a:off x="2758538" y="2294475"/>
              <a:ext cx="6156256" cy="1344285"/>
              <a:chOff x="2758538" y="2294475"/>
              <a:chExt cx="6156256" cy="1344285"/>
            </a:xfrm>
          </p:grpSpPr>
          <p:sp>
            <p:nvSpPr>
              <p:cNvPr id="20" name="Rectangle 19"/>
              <p:cNvSpPr/>
              <p:nvPr/>
            </p:nvSpPr>
            <p:spPr>
              <a:xfrm>
                <a:off x="4012999" y="2294475"/>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Message input &lt;&gt; output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State Management</a:t>
                </a:r>
              </a:p>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p:txBody>
          </p:sp>
          <p:cxnSp>
            <p:nvCxnSpPr>
              <p:cNvPr id="28" name="Straight Arrow Connector 27"/>
              <p:cNvCxnSpPr/>
              <p:nvPr/>
            </p:nvCxnSpPr>
            <p:spPr>
              <a:xfrm>
                <a:off x="2758538" y="3347421"/>
                <a:ext cx="1254461" cy="0"/>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6" name="Custom Services"/>
          <p:cNvGrpSpPr/>
          <p:nvPr/>
        </p:nvGrpSpPr>
        <p:grpSpPr>
          <a:xfrm>
            <a:off x="400532" y="3938715"/>
            <a:ext cx="2667298" cy="2707456"/>
            <a:chOff x="400532" y="3938715"/>
            <a:chExt cx="2667298" cy="2707456"/>
          </a:xfrm>
        </p:grpSpPr>
        <p:cxnSp>
          <p:nvCxnSpPr>
            <p:cNvPr id="29" name="Straight Arrow Connector 28"/>
            <p:cNvCxnSpPr>
              <a:cxnSpLocks/>
              <a:stCxn id="8" idx="2"/>
            </p:cNvCxnSpPr>
            <p:nvPr/>
          </p:nvCxnSpPr>
          <p:spPr>
            <a:xfrm>
              <a:off x="1719934" y="3938715"/>
              <a:ext cx="0" cy="1092972"/>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Flowchart: Process 8"/>
            <p:cNvSpPr/>
            <p:nvPr/>
          </p:nvSpPr>
          <p:spPr bwMode="auto">
            <a:xfrm>
              <a:off x="400532" y="5031687"/>
              <a:ext cx="2667298" cy="161448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Other services, APIs,</a:t>
              </a:r>
            </a:p>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rgbClr val="FFFFFF"/>
                  </a:solidFill>
                  <a:effectLst/>
                  <a:uLnTx/>
                  <a:uFillTx/>
                  <a:latin typeface="Segoe UI Light"/>
                  <a:ea typeface="Segoe UI" pitchFamily="34" charset="0"/>
                  <a:cs typeface="Segoe UI" pitchFamily="34" charset="0"/>
                </a:rPr>
                <a:t>etc</a:t>
              </a: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a:t>
              </a:r>
            </a:p>
          </p:txBody>
        </p:sp>
      </p:grpSp>
      <p:sp>
        <p:nvSpPr>
          <p:cNvPr id="31" name="TextBox 30"/>
          <p:cNvSpPr txBox="1"/>
          <p:nvPr/>
        </p:nvSpPr>
        <p:spPr>
          <a:xfrm>
            <a:off x="2743997" y="3039213"/>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Builder SDK</a:t>
            </a:r>
          </a:p>
        </p:txBody>
      </p:sp>
      <p:grpSp>
        <p:nvGrpSpPr>
          <p:cNvPr id="5" name="Cognitive Services"/>
          <p:cNvGrpSpPr/>
          <p:nvPr/>
        </p:nvGrpSpPr>
        <p:grpSpPr>
          <a:xfrm>
            <a:off x="2838585" y="3818699"/>
            <a:ext cx="6108490" cy="2836733"/>
            <a:chOff x="2838585" y="3818699"/>
            <a:chExt cx="6108490" cy="2836733"/>
          </a:xfrm>
        </p:grpSpPr>
        <p:sp>
          <p:nvSpPr>
            <p:cNvPr id="8" name="Rectangle 7"/>
            <p:cNvSpPr/>
            <p:nvPr/>
          </p:nvSpPr>
          <p:spPr>
            <a:xfrm>
              <a:off x="4045280" y="4958173"/>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mn-cs"/>
              </a:endParaRPr>
            </a:p>
          </p:txBody>
        </p:sp>
        <p:sp>
          <p:nvSpPr>
            <p:cNvPr id="9" name="Rectangle 8"/>
            <p:cNvSpPr/>
            <p:nvPr/>
          </p:nvSpPr>
          <p:spPr>
            <a:xfrm>
              <a:off x="5325342"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Entity</a:t>
              </a:r>
              <a:b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b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Extraction</a:t>
              </a:r>
            </a:p>
          </p:txBody>
        </p:sp>
        <p:sp>
          <p:nvSpPr>
            <p:cNvPr id="10" name="Rectangle 9"/>
            <p:cNvSpPr/>
            <p:nvPr/>
          </p:nvSpPr>
          <p:spPr>
            <a:xfrm>
              <a:off x="4266461"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Speech</a:t>
              </a:r>
            </a:p>
          </p:txBody>
        </p:sp>
        <p:sp>
          <p:nvSpPr>
            <p:cNvPr id="11" name="Rectangle 10"/>
            <p:cNvSpPr/>
            <p:nvPr/>
          </p:nvSpPr>
          <p:spPr>
            <a:xfrm>
              <a:off x="638422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Vision/Face</a:t>
              </a:r>
            </a:p>
          </p:txBody>
        </p:sp>
        <p:sp>
          <p:nvSpPr>
            <p:cNvPr id="12" name="Rectangle 11"/>
            <p:cNvSpPr/>
            <p:nvPr/>
          </p:nvSpPr>
          <p:spPr>
            <a:xfrm>
              <a:off x="4266461"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Natural Language</a:t>
              </a:r>
            </a:p>
          </p:txBody>
        </p:sp>
        <p:sp>
          <p:nvSpPr>
            <p:cNvPr id="13" name="Rectangle 12"/>
            <p:cNvSpPr/>
            <p:nvPr/>
          </p:nvSpPr>
          <p:spPr>
            <a:xfrm>
              <a:off x="5325342"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Translation</a:t>
              </a:r>
            </a:p>
          </p:txBody>
        </p:sp>
        <p:sp>
          <p:nvSpPr>
            <p:cNvPr id="14" name="Rectangle 13"/>
            <p:cNvSpPr/>
            <p:nvPr/>
          </p:nvSpPr>
          <p:spPr>
            <a:xfrm>
              <a:off x="5227063" y="4599665"/>
              <a:ext cx="2775119" cy="338554"/>
            </a:xfrm>
            <a:prstGeom prst="rect">
              <a:avLst/>
            </a:prstGeom>
          </p:spPr>
          <p:txBody>
            <a:bodyPr wrap="none">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 Microsoft Cognitive Services</a:t>
              </a:r>
            </a:p>
          </p:txBody>
        </p:sp>
        <p:sp>
          <p:nvSpPr>
            <p:cNvPr id="15" name="Rectangle 14"/>
            <p:cNvSpPr/>
            <p:nvPr/>
          </p:nvSpPr>
          <p:spPr>
            <a:xfrm>
              <a:off x="638422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Search</a:t>
              </a:r>
            </a:p>
          </p:txBody>
        </p:sp>
        <p:sp>
          <p:nvSpPr>
            <p:cNvPr id="16" name="Rectangle 15"/>
            <p:cNvSpPr/>
            <p:nvPr/>
          </p:nvSpPr>
          <p:spPr>
            <a:xfrm>
              <a:off x="744310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Emotion</a:t>
              </a:r>
            </a:p>
          </p:txBody>
        </p:sp>
        <p:sp>
          <p:nvSpPr>
            <p:cNvPr id="18" name="Rectangle 17"/>
            <p:cNvSpPr/>
            <p:nvPr/>
          </p:nvSpPr>
          <p:spPr>
            <a:xfrm>
              <a:off x="744310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Knowledge API</a:t>
              </a:r>
            </a:p>
          </p:txBody>
        </p:sp>
        <p:sp>
          <p:nvSpPr>
            <p:cNvPr id="19" name="Rectangle 18"/>
            <p:cNvSpPr/>
            <p:nvPr/>
          </p:nvSpPr>
          <p:spPr>
            <a:xfrm>
              <a:off x="8430254" y="5389004"/>
              <a:ext cx="433132" cy="523220"/>
            </a:xfrm>
            <a:prstGeom prst="rect">
              <a:avLst/>
            </a:prstGeom>
          </p:spPr>
          <p:txBody>
            <a:bodyPr wrap="none">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Segoe UI Light" panose="020B0502040204020203" pitchFamily="34" charset="0"/>
                </a:rPr>
                <a:t>…</a:t>
              </a:r>
              <a:endPar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mn-cs"/>
              </a:endParaRPr>
            </a:p>
          </p:txBody>
        </p:sp>
        <p:cxnSp>
          <p:nvCxnSpPr>
            <p:cNvPr id="26" name="Straight Arrow Connector 25"/>
            <p:cNvCxnSpPr/>
            <p:nvPr/>
          </p:nvCxnSpPr>
          <p:spPr>
            <a:xfrm>
              <a:off x="6674988" y="3835127"/>
              <a:ext cx="0" cy="829044"/>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cxnSpLocks/>
            </p:cNvCxnSpPr>
            <p:nvPr/>
          </p:nvCxnSpPr>
          <p:spPr>
            <a:xfrm>
              <a:off x="2838585" y="3818699"/>
              <a:ext cx="1187673" cy="1139475"/>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rot="2554578">
              <a:off x="2904901" y="4295177"/>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API, SDK calls</a:t>
              </a:r>
            </a:p>
          </p:txBody>
        </p:sp>
      </p:grpSp>
      <p:grpSp>
        <p:nvGrpSpPr>
          <p:cNvPr id="17" name="Channels"/>
          <p:cNvGrpSpPr/>
          <p:nvPr/>
        </p:nvGrpSpPr>
        <p:grpSpPr>
          <a:xfrm>
            <a:off x="8982903" y="888807"/>
            <a:ext cx="2824342" cy="5766626"/>
            <a:chOff x="8982903" y="888807"/>
            <a:chExt cx="2824342" cy="5766626"/>
          </a:xfrm>
        </p:grpSpPr>
        <p:sp>
          <p:nvSpPr>
            <p:cNvPr id="22" name="TextBox 21"/>
            <p:cNvSpPr txBox="1"/>
            <p:nvPr/>
          </p:nvSpPr>
          <p:spPr>
            <a:xfrm>
              <a:off x="9048156" y="888807"/>
              <a:ext cx="2759089" cy="338554"/>
            </a:xfrm>
            <a:prstGeom prst="rect">
              <a:avLst/>
            </a:prstGeom>
            <a:noFill/>
          </p:spPr>
          <p:txBody>
            <a:bodyPr wrap="non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Conversation Canvas/Channels</a:t>
              </a:r>
            </a:p>
          </p:txBody>
        </p:sp>
        <p:sp>
          <p:nvSpPr>
            <p:cNvPr id="23" name="Rectangle 22"/>
            <p:cNvSpPr/>
            <p:nvPr/>
          </p:nvSpPr>
          <p:spPr>
            <a:xfrm>
              <a:off x="9394295" y="607909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4" name="Rectangle 23"/>
            <p:cNvSpPr/>
            <p:nvPr/>
          </p:nvSpPr>
          <p:spPr>
            <a:xfrm>
              <a:off x="9471778" y="616046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5" name="Rectangle 24"/>
            <p:cNvSpPr/>
            <p:nvPr/>
          </p:nvSpPr>
          <p:spPr>
            <a:xfrm>
              <a:off x="9544268" y="6289673"/>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cxnSp>
          <p:nvCxnSpPr>
            <p:cNvPr id="33" name="Straight Arrow Connector 32"/>
            <p:cNvCxnSpPr/>
            <p:nvPr/>
          </p:nvCxnSpPr>
          <p:spPr>
            <a:xfrm flipV="1">
              <a:off x="8989739" y="1823886"/>
              <a:ext cx="308195" cy="6105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8989739" y="2748365"/>
              <a:ext cx="349017" cy="857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9008302" y="3171866"/>
              <a:ext cx="301943" cy="3673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8982903" y="3588102"/>
              <a:ext cx="355853" cy="13119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9394295" y="1403129"/>
              <a:ext cx="2116963" cy="367090"/>
              <a:chOff x="9146658" y="1243275"/>
              <a:chExt cx="2116963" cy="367090"/>
            </a:xfrm>
          </p:grpSpPr>
          <p:sp>
            <p:nvSpPr>
              <p:cNvPr id="38" name="Rectangle 37"/>
              <p:cNvSpPr/>
              <p:nvPr/>
            </p:nvSpPr>
            <p:spPr>
              <a:xfrm>
                <a:off x="9149797" y="1243275"/>
                <a:ext cx="2113824" cy="365760"/>
              </a:xfrm>
              <a:prstGeom prst="rect">
                <a:avLst/>
              </a:prstGeom>
              <a:solidFill>
                <a:schemeClr val="accent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Web Chat</a:t>
                </a:r>
              </a:p>
            </p:txBody>
          </p:sp>
          <p:pic>
            <p:nvPicPr>
              <p:cNvPr id="39" name="Picture 38"/>
              <p:cNvPicPr>
                <a:picLocks noChangeAspect="1"/>
              </p:cNvPicPr>
              <p:nvPr/>
            </p:nvPicPr>
            <p:blipFill>
              <a:blip r:embed="rId3"/>
              <a:stretch>
                <a:fillRect/>
              </a:stretch>
            </p:blipFill>
            <p:spPr>
              <a:xfrm>
                <a:off x="9146658" y="1244605"/>
                <a:ext cx="365760" cy="365760"/>
              </a:xfrm>
              <a:prstGeom prst="rect">
                <a:avLst/>
              </a:prstGeom>
              <a:ln>
                <a:noFill/>
              </a:ln>
            </p:spPr>
          </p:pic>
        </p:grpSp>
        <p:grpSp>
          <p:nvGrpSpPr>
            <p:cNvPr id="40" name="Group 39"/>
            <p:cNvGrpSpPr/>
            <p:nvPr/>
          </p:nvGrpSpPr>
          <p:grpSpPr>
            <a:xfrm>
              <a:off x="9394295" y="5611904"/>
              <a:ext cx="2113824" cy="365941"/>
              <a:chOff x="9151129" y="5503401"/>
              <a:chExt cx="2113824" cy="365941"/>
            </a:xfrm>
          </p:grpSpPr>
          <p:sp>
            <p:nvSpPr>
              <p:cNvPr id="41" name="Rectangle 40"/>
              <p:cNvSpPr/>
              <p:nvPr/>
            </p:nvSpPr>
            <p:spPr>
              <a:xfrm>
                <a:off x="9151129" y="5503582"/>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Direct Line…</a:t>
                </a:r>
              </a:p>
            </p:txBody>
          </p:sp>
          <p:pic>
            <p:nvPicPr>
              <p:cNvPr id="42" name="Picture 41"/>
              <p:cNvPicPr>
                <a:picLocks noChangeAspect="1"/>
              </p:cNvPicPr>
              <p:nvPr/>
            </p:nvPicPr>
            <p:blipFill>
              <a:blip r:embed="rId3"/>
              <a:stretch>
                <a:fillRect/>
              </a:stretch>
            </p:blipFill>
            <p:spPr>
              <a:xfrm>
                <a:off x="9151809" y="5503401"/>
                <a:ext cx="365760" cy="365760"/>
              </a:xfrm>
              <a:prstGeom prst="rect">
                <a:avLst/>
              </a:prstGeom>
            </p:spPr>
          </p:pic>
        </p:grpSp>
        <p:grpSp>
          <p:nvGrpSpPr>
            <p:cNvPr id="43" name="Group 42"/>
            <p:cNvGrpSpPr/>
            <p:nvPr/>
          </p:nvGrpSpPr>
          <p:grpSpPr>
            <a:xfrm>
              <a:off x="9394295" y="1871470"/>
              <a:ext cx="2113824" cy="365760"/>
              <a:chOff x="9145084" y="1800597"/>
              <a:chExt cx="2113824" cy="365760"/>
            </a:xfrm>
          </p:grpSpPr>
          <p:sp>
            <p:nvSpPr>
              <p:cNvPr id="44" name="Rectangle 43"/>
              <p:cNvSpPr/>
              <p:nvPr/>
            </p:nvSpPr>
            <p:spPr>
              <a:xfrm>
                <a:off x="9145084" y="180059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Email</a:t>
                </a:r>
              </a:p>
            </p:txBody>
          </p:sp>
          <p:pic>
            <p:nvPicPr>
              <p:cNvPr id="45" name="Picture 44"/>
              <p:cNvPicPr>
                <a:picLocks noChangeAspect="1"/>
              </p:cNvPicPr>
              <p:nvPr/>
            </p:nvPicPr>
            <p:blipFill>
              <a:blip r:embed="rId4"/>
              <a:stretch>
                <a:fillRect/>
              </a:stretch>
            </p:blipFill>
            <p:spPr>
              <a:xfrm>
                <a:off x="9145084" y="1800597"/>
                <a:ext cx="365760" cy="365760"/>
              </a:xfrm>
              <a:prstGeom prst="rect">
                <a:avLst/>
              </a:prstGeom>
            </p:spPr>
          </p:pic>
        </p:grpSp>
        <p:grpSp>
          <p:nvGrpSpPr>
            <p:cNvPr id="46" name="Group 45"/>
            <p:cNvGrpSpPr/>
            <p:nvPr/>
          </p:nvGrpSpPr>
          <p:grpSpPr>
            <a:xfrm>
              <a:off x="9394295" y="2338481"/>
              <a:ext cx="2113824" cy="366374"/>
              <a:chOff x="9136040" y="2257257"/>
              <a:chExt cx="2113824" cy="366374"/>
            </a:xfrm>
          </p:grpSpPr>
          <p:sp>
            <p:nvSpPr>
              <p:cNvPr id="47" name="Rectangle 46"/>
              <p:cNvSpPr/>
              <p:nvPr/>
            </p:nvSpPr>
            <p:spPr>
              <a:xfrm>
                <a:off x="9136040" y="225725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Facebook</a:t>
                </a:r>
              </a:p>
            </p:txBody>
          </p:sp>
          <p:pic>
            <p:nvPicPr>
              <p:cNvPr id="48" name="Picture 47"/>
              <p:cNvPicPr>
                <a:picLocks noChangeAspect="1"/>
              </p:cNvPicPr>
              <p:nvPr/>
            </p:nvPicPr>
            <p:blipFill>
              <a:blip r:embed="rId5"/>
              <a:stretch>
                <a:fillRect/>
              </a:stretch>
            </p:blipFill>
            <p:spPr>
              <a:xfrm>
                <a:off x="9136040" y="2257871"/>
                <a:ext cx="365760" cy="365760"/>
              </a:xfrm>
              <a:prstGeom prst="rect">
                <a:avLst/>
              </a:prstGeom>
            </p:spPr>
          </p:pic>
        </p:grpSp>
        <p:grpSp>
          <p:nvGrpSpPr>
            <p:cNvPr id="49" name="Group 48"/>
            <p:cNvGrpSpPr/>
            <p:nvPr/>
          </p:nvGrpSpPr>
          <p:grpSpPr>
            <a:xfrm>
              <a:off x="9394295" y="2806106"/>
              <a:ext cx="2113824" cy="365760"/>
              <a:chOff x="9172072" y="2722128"/>
              <a:chExt cx="2113824" cy="365760"/>
            </a:xfrm>
          </p:grpSpPr>
          <p:sp>
            <p:nvSpPr>
              <p:cNvPr id="50" name="Rectangle 49"/>
              <p:cNvSpPr/>
              <p:nvPr/>
            </p:nvSpPr>
            <p:spPr>
              <a:xfrm>
                <a:off x="9172072" y="272212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GroupMe</a:t>
                </a:r>
              </a:p>
            </p:txBody>
          </p:sp>
          <p:pic>
            <p:nvPicPr>
              <p:cNvPr id="51" name="Picture 50"/>
              <p:cNvPicPr>
                <a:picLocks noChangeAspect="1"/>
              </p:cNvPicPr>
              <p:nvPr/>
            </p:nvPicPr>
            <p:blipFill>
              <a:blip r:embed="rId6"/>
              <a:stretch>
                <a:fillRect/>
              </a:stretch>
            </p:blipFill>
            <p:spPr>
              <a:xfrm>
                <a:off x="9172072" y="2722128"/>
                <a:ext cx="365760" cy="365760"/>
              </a:xfrm>
              <a:prstGeom prst="rect">
                <a:avLst/>
              </a:prstGeom>
            </p:spPr>
          </p:pic>
        </p:grpSp>
        <p:grpSp>
          <p:nvGrpSpPr>
            <p:cNvPr id="52" name="Group 51"/>
            <p:cNvGrpSpPr/>
            <p:nvPr/>
          </p:nvGrpSpPr>
          <p:grpSpPr>
            <a:xfrm>
              <a:off x="9394295" y="3273117"/>
              <a:ext cx="2115134" cy="365760"/>
              <a:chOff x="9170762" y="3168308"/>
              <a:chExt cx="2115134" cy="365760"/>
            </a:xfrm>
          </p:grpSpPr>
          <p:sp>
            <p:nvSpPr>
              <p:cNvPr id="53" name="Rectangle 52"/>
              <p:cNvSpPr/>
              <p:nvPr/>
            </p:nvSpPr>
            <p:spPr>
              <a:xfrm>
                <a:off x="9172072" y="316830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Kik</a:t>
                </a:r>
              </a:p>
            </p:txBody>
          </p:sp>
          <p:pic>
            <p:nvPicPr>
              <p:cNvPr id="54" name="Picture 53"/>
              <p:cNvPicPr>
                <a:picLocks noChangeAspect="1"/>
              </p:cNvPicPr>
              <p:nvPr/>
            </p:nvPicPr>
            <p:blipFill>
              <a:blip r:embed="rId7"/>
              <a:stretch>
                <a:fillRect/>
              </a:stretch>
            </p:blipFill>
            <p:spPr>
              <a:xfrm>
                <a:off x="9170762" y="3168308"/>
                <a:ext cx="365760" cy="365760"/>
              </a:xfrm>
              <a:prstGeom prst="rect">
                <a:avLst/>
              </a:prstGeom>
            </p:spPr>
          </p:pic>
        </p:grpSp>
        <p:grpSp>
          <p:nvGrpSpPr>
            <p:cNvPr id="55" name="Group 54"/>
            <p:cNvGrpSpPr/>
            <p:nvPr/>
          </p:nvGrpSpPr>
          <p:grpSpPr>
            <a:xfrm>
              <a:off x="9394295" y="3740128"/>
              <a:ext cx="2113824" cy="366272"/>
              <a:chOff x="9151808" y="3646179"/>
              <a:chExt cx="2113824" cy="366272"/>
            </a:xfrm>
          </p:grpSpPr>
          <p:sp>
            <p:nvSpPr>
              <p:cNvPr id="56" name="Rectangle 55"/>
              <p:cNvSpPr/>
              <p:nvPr/>
            </p:nvSpPr>
            <p:spPr>
              <a:xfrm>
                <a:off x="9151808" y="3646691"/>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Skype</a:t>
                </a:r>
              </a:p>
            </p:txBody>
          </p:sp>
          <p:pic>
            <p:nvPicPr>
              <p:cNvPr id="57" name="Picture 56"/>
              <p:cNvPicPr>
                <a:picLocks noChangeAspect="1"/>
              </p:cNvPicPr>
              <p:nvPr/>
            </p:nvPicPr>
            <p:blipFill>
              <a:blip r:embed="rId8"/>
              <a:stretch>
                <a:fillRect/>
              </a:stretch>
            </p:blipFill>
            <p:spPr>
              <a:xfrm>
                <a:off x="9151808" y="3646179"/>
                <a:ext cx="365760" cy="365760"/>
              </a:xfrm>
              <a:prstGeom prst="rect">
                <a:avLst/>
              </a:prstGeom>
            </p:spPr>
          </p:pic>
        </p:grpSp>
        <p:grpSp>
          <p:nvGrpSpPr>
            <p:cNvPr id="58" name="Group 57"/>
            <p:cNvGrpSpPr/>
            <p:nvPr/>
          </p:nvGrpSpPr>
          <p:grpSpPr>
            <a:xfrm>
              <a:off x="9394295" y="4207651"/>
              <a:ext cx="2113824" cy="365760"/>
              <a:chOff x="9150497" y="4108418"/>
              <a:chExt cx="2113824" cy="365760"/>
            </a:xfrm>
          </p:grpSpPr>
          <p:sp>
            <p:nvSpPr>
              <p:cNvPr id="59" name="Rectangle 58"/>
              <p:cNvSpPr/>
              <p:nvPr/>
            </p:nvSpPr>
            <p:spPr>
              <a:xfrm>
                <a:off x="9150497" y="4108418"/>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Slack</a:t>
                </a:r>
              </a:p>
            </p:txBody>
          </p:sp>
          <p:pic>
            <p:nvPicPr>
              <p:cNvPr id="60" name="Picture 59"/>
              <p:cNvPicPr>
                <a:picLocks noChangeAspect="1"/>
              </p:cNvPicPr>
              <p:nvPr/>
            </p:nvPicPr>
            <p:blipFill>
              <a:blip r:embed="rId9"/>
              <a:stretch>
                <a:fillRect/>
              </a:stretch>
            </p:blipFill>
            <p:spPr>
              <a:xfrm>
                <a:off x="9151808" y="4108418"/>
                <a:ext cx="365760" cy="365760"/>
              </a:xfrm>
              <a:prstGeom prst="rect">
                <a:avLst/>
              </a:prstGeom>
            </p:spPr>
          </p:pic>
        </p:grpSp>
        <p:grpSp>
          <p:nvGrpSpPr>
            <p:cNvPr id="61" name="Group 60"/>
            <p:cNvGrpSpPr/>
            <p:nvPr/>
          </p:nvGrpSpPr>
          <p:grpSpPr>
            <a:xfrm>
              <a:off x="9394295" y="4674662"/>
              <a:ext cx="2113824" cy="366332"/>
              <a:chOff x="9165609" y="4567677"/>
              <a:chExt cx="2113824" cy="366332"/>
            </a:xfrm>
          </p:grpSpPr>
          <p:sp>
            <p:nvSpPr>
              <p:cNvPr id="62" name="Rectangle 61"/>
              <p:cNvSpPr/>
              <p:nvPr/>
            </p:nvSpPr>
            <p:spPr>
              <a:xfrm>
                <a:off x="9165609" y="4568249"/>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Telegram</a:t>
                </a:r>
              </a:p>
            </p:txBody>
          </p:sp>
          <p:pic>
            <p:nvPicPr>
              <p:cNvPr id="63" name="Picture 62"/>
              <p:cNvPicPr>
                <a:picLocks noChangeAspect="1"/>
              </p:cNvPicPr>
              <p:nvPr/>
            </p:nvPicPr>
            <p:blipFill>
              <a:blip r:embed="rId10"/>
              <a:stretch>
                <a:fillRect/>
              </a:stretch>
            </p:blipFill>
            <p:spPr>
              <a:xfrm>
                <a:off x="9168897" y="4567677"/>
                <a:ext cx="365760" cy="365760"/>
              </a:xfrm>
              <a:prstGeom prst="rect">
                <a:avLst/>
              </a:prstGeom>
            </p:spPr>
          </p:pic>
        </p:grpSp>
        <p:grpSp>
          <p:nvGrpSpPr>
            <p:cNvPr id="64" name="Group 63"/>
            <p:cNvGrpSpPr/>
            <p:nvPr/>
          </p:nvGrpSpPr>
          <p:grpSpPr>
            <a:xfrm>
              <a:off x="9394295" y="5142245"/>
              <a:ext cx="2113824" cy="368408"/>
              <a:chOff x="9147045" y="5033145"/>
              <a:chExt cx="2113824" cy="368408"/>
            </a:xfrm>
          </p:grpSpPr>
          <p:sp>
            <p:nvSpPr>
              <p:cNvPr id="65" name="Rectangle 64"/>
              <p:cNvSpPr/>
              <p:nvPr/>
            </p:nvSpPr>
            <p:spPr>
              <a:xfrm>
                <a:off x="9147045" y="503314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Twilio (SMS)</a:t>
                </a:r>
              </a:p>
            </p:txBody>
          </p:sp>
          <p:pic>
            <p:nvPicPr>
              <p:cNvPr id="66" name="Picture 65"/>
              <p:cNvPicPr>
                <a:picLocks noChangeAspect="1"/>
              </p:cNvPicPr>
              <p:nvPr/>
            </p:nvPicPr>
            <p:blipFill>
              <a:blip r:embed="rId11"/>
              <a:stretch>
                <a:fillRect/>
              </a:stretch>
            </p:blipFill>
            <p:spPr>
              <a:xfrm>
                <a:off x="9148217" y="5035793"/>
                <a:ext cx="365760" cy="365760"/>
              </a:xfrm>
              <a:prstGeom prst="rect">
                <a:avLst/>
              </a:prstGeom>
            </p:spPr>
          </p:pic>
        </p:grpSp>
      </p:grpSp>
      <p:sp>
        <p:nvSpPr>
          <p:cNvPr id="67" name="Title 1"/>
          <p:cNvSpPr txBox="1">
            <a:spLocks/>
          </p:cNvSpPr>
          <p:nvPr/>
        </p:nvSpPr>
        <p:spPr>
          <a:xfrm>
            <a:off x="-3849" y="220662"/>
            <a:ext cx="707135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An x-ray of a typical bot</a:t>
            </a:r>
          </a:p>
        </p:txBody>
      </p:sp>
      <p:sp>
        <p:nvSpPr>
          <p:cNvPr id="68" name="Rectangle 67"/>
          <p:cNvSpPr/>
          <p:nvPr/>
        </p:nvSpPr>
        <p:spPr>
          <a:xfrm>
            <a:off x="644855" y="3944827"/>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Bot Builder SDK</a:t>
            </a:r>
          </a:p>
        </p:txBody>
      </p:sp>
      <p:sp>
        <p:nvSpPr>
          <p:cNvPr id="69" name="Oval 68"/>
          <p:cNvSpPr/>
          <p:nvPr/>
        </p:nvSpPr>
        <p:spPr bwMode="auto">
          <a:xfrm>
            <a:off x="319245" y="2386083"/>
            <a:ext cx="2789237" cy="2326915"/>
          </a:xfrm>
          <a:prstGeom prst="ellipse">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cxnSp>
        <p:nvCxnSpPr>
          <p:cNvPr id="70" name="Straight Arrow Connector 69"/>
          <p:cNvCxnSpPr>
            <a:cxnSpLocks/>
          </p:cNvCxnSpPr>
          <p:nvPr/>
        </p:nvCxnSpPr>
        <p:spPr>
          <a:xfrm flipH="1">
            <a:off x="2241475" y="2115956"/>
            <a:ext cx="381000" cy="381000"/>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960437" y="1448228"/>
            <a:ext cx="3542445" cy="6278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505050"/>
                </a:solidFill>
                <a:effectLst/>
                <a:uLnTx/>
                <a:uFillTx/>
                <a:latin typeface="Segoe UI Light"/>
                <a:ea typeface="+mn-ea"/>
                <a:cs typeface="+mn-cs"/>
              </a:rPr>
              <a:t>Your bot code goes here</a:t>
            </a:r>
          </a:p>
        </p:txBody>
      </p:sp>
    </p:spTree>
    <p:extLst>
      <p:ext uri="{BB962C8B-B14F-4D97-AF65-F5344CB8AC3E}">
        <p14:creationId xmlns:p14="http://schemas.microsoft.com/office/powerpoint/2010/main" val="951598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1"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d69996e1-3d61-4686-9b63-f1b855c596ab" Revision="1" Stencil="7276b9ef-3953-4dce-a89b-ed85f20b8b93" StencilVersion="1.0"/>
</Control>
</file>

<file path=customXml/item10.xml><?xml version="1.0" encoding="utf-8"?>
<Control xmlns="http://schemas.microsoft.com/VisualStudio/2011/storyboarding/control">
  <Id Name="369f9055-6b6c-48b9-9320-5df2d46c430a" Revision="1" Stencil="7276b9ef-3953-4dce-a89b-ed85f20b8b93" StencilVersion="1.0"/>
</Control>
</file>

<file path=customXml/item11.xml><?xml version="1.0" encoding="utf-8"?>
<Control xmlns="http://schemas.microsoft.com/VisualStudio/2011/storyboarding/control">
  <Id Name="a53d73d2-368b-429e-b817-1324eec1382c" Revision="1" Stencil="7276b9ef-3953-4dce-a89b-ed85f20b8b93" StencilVersion="1.0"/>
</Control>
</file>

<file path=customXml/item1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xml><?xml version="1.0" encoding="utf-8"?>
<?mso-contentType ?>
<FormTemplates xmlns="http://schemas.microsoft.com/sharepoint/v3/contenttype/forms">
  <Display>DocumentLibraryForm</Display>
  <Edit>DocumentLibraryForm</Edit>
  <New>DocumentLibraryForm</New>
</FormTemplates>
</file>

<file path=customXml/item14.xml><?xml version="1.0" encoding="utf-8"?>
<Control xmlns="http://schemas.microsoft.com/VisualStudio/2011/storyboarding/control">
  <Id Name="fb22c541-ded0-47fa-8877-83a4c2d16227" Revision="1" Stencil="7276b9ef-3953-4dce-a89b-ed85f20b8b93" StencilVersion="1.0"/>
</Control>
</file>

<file path=customXml/item15.xml><?xml version="1.0" encoding="utf-8"?>
<Control xmlns="http://schemas.microsoft.com/VisualStudio/2011/storyboarding/control">
  <Id Name="a2191c86-fc50-4add-948c-129f6b5a88d8" Revision="1" Stencil="7276b9ef-3953-4dce-a89b-ed85f20b8b93" StencilVersion="1.0"/>
</Control>
</file>

<file path=customXml/item16.xml><?xml version="1.0" encoding="utf-8"?>
<Control xmlns="http://schemas.microsoft.com/VisualStudio/2011/storyboarding/control">
  <Id Name="369f9055-6b6c-48b9-9320-5df2d46c430a" Revision="1" Stencil="7276b9ef-3953-4dce-a89b-ed85f20b8b93" StencilVersion="1.0"/>
</Control>
</file>

<file path=customXml/item17.xml><?xml version="1.0" encoding="utf-8"?>
<Control xmlns="http://schemas.microsoft.com/VisualStudio/2011/storyboarding/control">
  <Id Name="fb22c541-ded0-47fa-8877-83a4c2d16227" Revision="1" Stencil="7276b9ef-3953-4dce-a89b-ed85f20b8b93" StencilVersion="1.0"/>
</Control>
</file>

<file path=customXml/item18.xml><?xml version="1.0" encoding="utf-8"?>
<Control xmlns="http://schemas.microsoft.com/VisualStudio/2011/storyboarding/control">
  <Id Name="a2191c86-fc50-4add-948c-129f6b5a88d8" Revision="1" Stencil="7276b9ef-3953-4dce-a89b-ed85f20b8b93" StencilVersion="1.0"/>
</Control>
</file>

<file path=customXml/item2.xml><?xml version="1.0" encoding="utf-8"?>
<Control xmlns="http://schemas.microsoft.com/VisualStudio/2011/storyboarding/control">
  <Id Name="a2191c86-fc50-4add-948c-129f6b5a88d8" Revision="1" Stencil="7276b9ef-3953-4dce-a89b-ed85f20b8b93" StencilVersion="1.0"/>
</Control>
</file>

<file path=customXml/item3.xml><?xml version="1.0" encoding="utf-8"?>
<Control xmlns="http://schemas.microsoft.com/VisualStudio/2011/storyboarding/control">
  <Id Name="a53d73d2-368b-429e-b817-1324eec1382c" Revision="1" Stencil="7276b9ef-3953-4dce-a89b-ed85f20b8b93" StencilVersion="1.0"/>
</Control>
</file>

<file path=customXml/item4.xml><?xml version="1.0" encoding="utf-8"?>
<Control xmlns="http://schemas.microsoft.com/VisualStudio/2011/storyboarding/control">
  <Id Name="369f9055-6b6c-48b9-9320-5df2d46c430a" Revision="1" Stencil="7276b9ef-3953-4dce-a89b-ed85f20b8b93" StencilVersion="1.0"/>
</Control>
</file>

<file path=customXml/item5.xml><?xml version="1.0" encoding="utf-8"?>
<Control xmlns="http://schemas.microsoft.com/VisualStudio/2011/storyboarding/control">
  <Id Name="369f9055-6b6c-48b9-9320-5df2d46c430a" Revision="1" Stencil="7276b9ef-3953-4dce-a89b-ed85f20b8b93" StencilVersion="1.0"/>
</Control>
</file>

<file path=customXml/item6.xml><?xml version="1.0" encoding="utf-8"?>
<Control xmlns="http://schemas.microsoft.com/VisualStudio/2011/storyboarding/control">
  <Id Name="fb22c541-ded0-47fa-8877-83a4c2d16227" Revision="1" Stencil="7276b9ef-3953-4dce-a89b-ed85f20b8b93" StencilVersion="1.0"/>
</Control>
</file>

<file path=customXml/item7.xml><?xml version="1.0" encoding="utf-8"?>
<Control xmlns="http://schemas.microsoft.com/VisualStudio/2011/storyboarding/control">
  <Id Name="d69996e1-3d61-4686-9b63-f1b855c596ab"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2191c86-fc50-4add-948c-129f6b5a88d8" Revision="1" Stencil="7276b9ef-3953-4dce-a89b-ed85f20b8b93" StencilVersion="1.0"/>
</Control>
</file>

<file path=customXml/itemProps1.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0.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11.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83cd2334-221a-48c3-9034-bfd1542dfe28"/>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13.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14.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15.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16.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17.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18.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2.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3.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4.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5.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6.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7.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8.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9.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2327</TotalTime>
  <Words>789</Words>
  <Application>Microsoft Office PowerPoint</Application>
  <PresentationFormat>Custom</PresentationFormat>
  <Paragraphs>139</Paragraphs>
  <Slides>20</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Consolas</vt:lpstr>
      <vt:lpstr>Segoe UI</vt:lpstr>
      <vt:lpstr>Segoe UI Light</vt:lpstr>
      <vt:lpstr>Segoe UI Semilight</vt:lpstr>
      <vt:lpstr>Wingdings</vt:lpstr>
      <vt:lpstr>WHITE TEMPLATE</vt:lpstr>
      <vt:lpstr>Presentation title</vt:lpstr>
      <vt:lpstr>Command Line</vt:lpstr>
      <vt:lpstr>Graphical User Interfaces</vt:lpstr>
      <vt:lpstr>IT’S YOUR JOB TO FIGURE OUT  THE COMPUTER</vt:lpstr>
      <vt:lpstr>PowerPoint Presentation</vt:lpstr>
      <vt:lpstr>What is a bot?</vt:lpstr>
      <vt:lpstr>A bot is an app </vt:lpstr>
      <vt:lpstr>Similar design, different paradigm</vt:lpstr>
      <vt:lpstr>PowerPoint Presentation</vt:lpstr>
      <vt:lpstr>A bot is an app with a little more humanity</vt:lpstr>
      <vt:lpstr>But... Do you really need a bot?</vt:lpstr>
      <vt:lpstr>Bots don’t inherently solve all problems</vt:lpstr>
      <vt:lpstr>Anti-pattern: Canvas/input mismatch</vt:lpstr>
      <vt:lpstr>Anti-pattern: Canvas/input mismatch</vt:lpstr>
      <vt:lpstr>Anti-pattern: Canvas/input mismatch</vt:lpstr>
      <vt:lpstr>Where do bots work best?</vt:lpstr>
      <vt:lpstr>Pattern: Knowledge Base Bots</vt:lpstr>
      <vt:lpstr>Pattern: Backchannel</vt:lpstr>
      <vt:lpstr>Pattern: Handoff to Human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209</cp:revision>
  <dcterms:created xsi:type="dcterms:W3CDTF">2015-06-04T21:40:17Z</dcterms:created>
  <dcterms:modified xsi:type="dcterms:W3CDTF">2017-06-01T18:39:15Z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